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4" r:id="rId2"/>
  </p:sldMasterIdLst>
  <p:notesMasterIdLst>
    <p:notesMasterId r:id="rId14"/>
  </p:notesMasterIdLst>
  <p:sldIdLst>
    <p:sldId id="287" r:id="rId3"/>
    <p:sldId id="258" r:id="rId4"/>
    <p:sldId id="277" r:id="rId5"/>
    <p:sldId id="278" r:id="rId6"/>
    <p:sldId id="279" r:id="rId7"/>
    <p:sldId id="286" r:id="rId8"/>
    <p:sldId id="283" r:id="rId9"/>
    <p:sldId id="271" r:id="rId10"/>
    <p:sldId id="285" r:id="rId11"/>
    <p:sldId id="284" r:id="rId12"/>
    <p:sldId id="276" r:id="rId13"/>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27CB15D-BEE2-466A-9AB6-9A9A7C603C72}">
  <a:tblStyle styleId="{927CB15D-BEE2-466A-9AB6-9A9A7C603C7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5" d="100"/>
          <a:sy n="45" d="100"/>
        </p:scale>
        <p:origin x="-2022" y="-52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5c4391c57b24688" providerId="LiveId" clId="{B2D42B08-3F50-4FA0-8E4B-640B0ACC9CBF}"/>
    <pc:docChg chg="custSel addSld delSld modSld sldOrd">
      <pc:chgData name="" userId="15c4391c57b24688" providerId="LiveId" clId="{B2D42B08-3F50-4FA0-8E4B-640B0ACC9CBF}" dt="2024-11-09T09:31:46.634" v="100"/>
      <pc:docMkLst>
        <pc:docMk/>
      </pc:docMkLst>
      <pc:sldChg chg="del">
        <pc:chgData name="" userId="15c4391c57b24688" providerId="LiveId" clId="{B2D42B08-3F50-4FA0-8E4B-640B0ACC9CBF}" dt="2024-11-09T09:22:16.867" v="0" actId="2696"/>
        <pc:sldMkLst>
          <pc:docMk/>
          <pc:sldMk cId="0" sldId="256"/>
        </pc:sldMkLst>
      </pc:sldChg>
      <pc:sldChg chg="del">
        <pc:chgData name="" userId="15c4391c57b24688" providerId="LiveId" clId="{B2D42B08-3F50-4FA0-8E4B-640B0ACC9CBF}" dt="2024-11-09T09:28:10.709" v="74" actId="2696"/>
        <pc:sldMkLst>
          <pc:docMk/>
          <pc:sldMk cId="0" sldId="257"/>
        </pc:sldMkLst>
      </pc:sldChg>
      <pc:sldChg chg="add del setBg">
        <pc:chgData name="" userId="15c4391c57b24688" providerId="LiveId" clId="{B2D42B08-3F50-4FA0-8E4B-640B0ACC9CBF}" dt="2024-11-09T09:31:29.363" v="94" actId="2696"/>
        <pc:sldMkLst>
          <pc:docMk/>
          <pc:sldMk cId="1552549712" sldId="271"/>
        </pc:sldMkLst>
      </pc:sldChg>
      <pc:sldChg chg="add">
        <pc:chgData name="" userId="15c4391c57b24688" providerId="LiveId" clId="{B2D42B08-3F50-4FA0-8E4B-640B0ACC9CBF}" dt="2024-11-09T09:31:35.567" v="97"/>
        <pc:sldMkLst>
          <pc:docMk/>
          <pc:sldMk cId="4110722526" sldId="271"/>
        </pc:sldMkLst>
      </pc:sldChg>
      <pc:sldChg chg="ord">
        <pc:chgData name="" userId="15c4391c57b24688" providerId="LiveId" clId="{B2D42B08-3F50-4FA0-8E4B-640B0ACC9CBF}" dt="2024-11-09T09:31:43.428" v="99"/>
        <pc:sldMkLst>
          <pc:docMk/>
          <pc:sldMk cId="3543470645" sldId="284"/>
        </pc:sldMkLst>
      </pc:sldChg>
      <pc:sldChg chg="ord">
        <pc:chgData name="" userId="15c4391c57b24688" providerId="LiveId" clId="{B2D42B08-3F50-4FA0-8E4B-640B0ACC9CBF}" dt="2024-11-09T09:31:46.634" v="100"/>
        <pc:sldMkLst>
          <pc:docMk/>
          <pc:sldMk cId="3764689973" sldId="285"/>
        </pc:sldMkLst>
      </pc:sldChg>
      <pc:sldChg chg="delSp modSp add ord">
        <pc:chgData name="" userId="15c4391c57b24688" providerId="LiveId" clId="{B2D42B08-3F50-4FA0-8E4B-640B0ACC9CBF}" dt="2024-11-09T09:29:07.418" v="90" actId="1076"/>
        <pc:sldMkLst>
          <pc:docMk/>
          <pc:sldMk cId="4069972599" sldId="287"/>
        </pc:sldMkLst>
        <pc:spChg chg="del">
          <ac:chgData name="" userId="15c4391c57b24688" providerId="LiveId" clId="{B2D42B08-3F50-4FA0-8E4B-640B0ACC9CBF}" dt="2024-11-09T09:24:45.444" v="73"/>
          <ac:spMkLst>
            <pc:docMk/>
            <pc:sldMk cId="4069972599" sldId="287"/>
            <ac:spMk id="2" creationId="{B440AE06-B534-4BFF-8695-058A3526953E}"/>
          </ac:spMkLst>
        </pc:spChg>
        <pc:spChg chg="mod">
          <ac:chgData name="" userId="15c4391c57b24688" providerId="LiveId" clId="{B2D42B08-3F50-4FA0-8E4B-640B0ACC9CBF}" dt="2024-11-09T09:29:07.418" v="90" actId="1076"/>
          <ac:spMkLst>
            <pc:docMk/>
            <pc:sldMk cId="4069972599" sldId="287"/>
            <ac:spMk id="3" creationId="{A7729422-6A24-489A-BD84-9F37AF13132F}"/>
          </ac:spMkLst>
        </pc:spChg>
      </pc:sldChg>
      <pc:sldChg chg="add del">
        <pc:chgData name="" userId="15c4391c57b24688" providerId="LiveId" clId="{B2D42B08-3F50-4FA0-8E4B-640B0ACC9CBF}" dt="2024-11-09T09:31:40.066" v="98" actId="2696"/>
        <pc:sldMkLst>
          <pc:docMk/>
          <pc:sldMk cId="333794518" sldId="288"/>
        </pc:sldMkLst>
      </pc:sldChg>
      <pc:sldChg chg="add del">
        <pc:chgData name="" userId="15c4391c57b24688" providerId="LiveId" clId="{B2D42B08-3F50-4FA0-8E4B-640B0ACC9CBF}" dt="2024-11-09T09:31:00.545" v="92" actId="2696"/>
        <pc:sldMkLst>
          <pc:docMk/>
          <pc:sldMk cId="4234181738" sldId="288"/>
        </pc:sldMkLst>
      </pc:sldChg>
      <pc:sldMasterChg chg="delSldLayout">
        <pc:chgData name="" userId="15c4391c57b24688" providerId="LiveId" clId="{B2D42B08-3F50-4FA0-8E4B-640B0ACC9CBF}" dt="2024-11-09T09:31:29.365" v="95" actId="2696"/>
        <pc:sldMasterMkLst>
          <pc:docMk/>
          <pc:sldMasterMk cId="0" sldId="2147483653"/>
        </pc:sldMasterMkLst>
        <pc:sldLayoutChg chg="del">
          <pc:chgData name="" userId="15c4391c57b24688" providerId="LiveId" clId="{B2D42B08-3F50-4FA0-8E4B-640B0ACC9CBF}" dt="2024-11-09T09:22:16.877" v="1" actId="2696"/>
          <pc:sldLayoutMkLst>
            <pc:docMk/>
            <pc:sldMasterMk cId="0" sldId="2147483653"/>
            <pc:sldLayoutMk cId="0" sldId="2147483648"/>
          </pc:sldLayoutMkLst>
        </pc:sldLayoutChg>
        <pc:sldLayoutChg chg="del">
          <pc:chgData name="" userId="15c4391c57b24688" providerId="LiveId" clId="{B2D42B08-3F50-4FA0-8E4B-640B0ACC9CBF}" dt="2024-11-09T09:31:29.365" v="95" actId="2696"/>
          <pc:sldLayoutMkLst>
            <pc:docMk/>
            <pc:sldMasterMk cId="0" sldId="2147483653"/>
            <pc:sldLayoutMk cId="2591329688" sldId="2147483668"/>
          </pc:sldLayoutMkLst>
        </pc:sldLayoutChg>
      </pc:sldMasterChg>
    </pc:docChg>
  </pc:docChgLst>
</pc:chgInfo>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xlsx"/><Relationship Id="rId1" Type="http://schemas.openxmlformats.org/officeDocument/2006/relationships/image" Target="../media/image25.jpeg"/><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effectLst>
                  <a:glow rad="228600">
                    <a:schemeClr val="bg1">
                      <a:alpha val="40000"/>
                    </a:schemeClr>
                  </a:glow>
                </a:effectLst>
                <a:latin typeface="+mn-lt"/>
                <a:ea typeface="+mn-ea"/>
                <a:cs typeface="+mn-cs"/>
              </a:defRPr>
            </a:pPr>
            <a:r>
              <a:rPr lang="en-US"/>
              <a:t>CITY SUBWAY COMPLEXITY CHART</a:t>
            </a:r>
            <a:endParaRPr lang="en-IN"/>
          </a:p>
        </c:rich>
      </c:tx>
      <c:layout>
        <c:manualLayout>
          <c:xMode val="edge"/>
          <c:yMode val="edge"/>
          <c:x val="0.18776208187433308"/>
          <c:y val="2.7768029814555475E-2"/>
        </c:manualLayout>
      </c:layout>
      <c:overlay val="0"/>
      <c:spPr>
        <a:noFill/>
        <a:ln>
          <a:noFill/>
        </a:ln>
        <a:effectLst/>
      </c:spPr>
    </c:title>
    <c:autoTitleDeleted val="0"/>
    <c:plotArea>
      <c:layout>
        <c:manualLayout>
          <c:layoutTarget val="inner"/>
          <c:xMode val="edge"/>
          <c:yMode val="edge"/>
          <c:x val="2.990998668018555E-2"/>
          <c:y val="0.12623144413160087"/>
          <c:w val="0.95812992125984253"/>
          <c:h val="0.71045388797652587"/>
        </c:manualLayout>
      </c:layout>
      <c:barChart>
        <c:barDir val="col"/>
        <c:grouping val="clustered"/>
        <c:varyColors val="0"/>
        <c:ser>
          <c:idx val="0"/>
          <c:order val="0"/>
          <c:tx>
            <c:strRef>
              <c:f>Sheet1!$B$1</c:f>
              <c:strCache>
                <c:ptCount val="1"/>
                <c:pt idx="0">
                  <c:v>Subways</c:v>
                </c:pt>
              </c:strCache>
            </c:strRef>
          </c:tx>
          <c:spPr>
            <a:pattFill prst="narVert">
              <a:fgClr>
                <a:srgbClr val="BEC3F0"/>
              </a:fgClr>
              <a:bgClr>
                <a:schemeClr val="tx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Sheet1!$B$2:$B$7</c:f>
              <c:numCache>
                <c:formatCode>General</c:formatCode>
                <c:ptCount val="6"/>
                <c:pt idx="0">
                  <c:v>8</c:v>
                </c:pt>
                <c:pt idx="1">
                  <c:v>3</c:v>
                </c:pt>
                <c:pt idx="2">
                  <c:v>3</c:v>
                </c:pt>
                <c:pt idx="3">
                  <c:v>5</c:v>
                </c:pt>
                <c:pt idx="4">
                  <c:v>4</c:v>
                </c:pt>
                <c:pt idx="5">
                  <c:v>6</c:v>
                </c:pt>
              </c:numCache>
            </c:numRef>
          </c:val>
          <c:extLst xmlns:c16r2="http://schemas.microsoft.com/office/drawing/2015/06/chart">
            <c:ext xmlns:c16="http://schemas.microsoft.com/office/drawing/2014/chart" uri="{C3380CC4-5D6E-409C-BE32-E72D297353CC}">
              <c16:uniqueId val="{00000000-2CF8-4284-B43B-C048DADC9BE4}"/>
            </c:ext>
          </c:extLst>
        </c:ser>
        <c:ser>
          <c:idx val="1"/>
          <c:order val="1"/>
          <c:tx>
            <c:strRef>
              <c:f>Sheet1!$C$1</c:f>
              <c:strCache>
                <c:ptCount val="1"/>
                <c:pt idx="0">
                  <c:v>State funds </c:v>
                </c:pt>
              </c:strCache>
            </c:strRef>
          </c:tx>
          <c:spPr>
            <a:pattFill prst="dkUpDiag">
              <a:fgClr>
                <a:srgbClr val="6B1367"/>
              </a:fgClr>
              <a:bgClr>
                <a:schemeClr val="accent2"/>
              </a:bgClr>
            </a:pattFill>
            <a:ln cmpd="tri">
              <a:solidFill>
                <a:schemeClr val="tx1"/>
              </a:soli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Sheet1!$C$2:$C$7</c:f>
              <c:numCache>
                <c:formatCode>General</c:formatCode>
                <c:ptCount val="6"/>
                <c:pt idx="0">
                  <c:v>4</c:v>
                </c:pt>
                <c:pt idx="1">
                  <c:v>1.6</c:v>
                </c:pt>
                <c:pt idx="2">
                  <c:v>1.6</c:v>
                </c:pt>
                <c:pt idx="3">
                  <c:v>2.5</c:v>
                </c:pt>
                <c:pt idx="4">
                  <c:v>2.2000000000000002</c:v>
                </c:pt>
                <c:pt idx="5">
                  <c:v>3</c:v>
                </c:pt>
              </c:numCache>
            </c:numRef>
          </c:val>
          <c:extLst xmlns:c16r2="http://schemas.microsoft.com/office/drawing/2015/06/chart">
            <c:ext xmlns:c16="http://schemas.microsoft.com/office/drawing/2014/chart" uri="{C3380CC4-5D6E-409C-BE32-E72D297353CC}">
              <c16:uniqueId val="{00000001-2CF8-4284-B43B-C048DADC9BE4}"/>
            </c:ext>
          </c:extLst>
        </c:ser>
        <c:ser>
          <c:idx val="2"/>
          <c:order val="2"/>
          <c:tx>
            <c:strRef>
              <c:f>Sheet1!$D$1</c:f>
              <c:strCache>
                <c:ptCount val="1"/>
                <c:pt idx="0">
                  <c:v>Flood Mitigation Complexity</c:v>
                </c:pt>
              </c:strCache>
            </c:strRef>
          </c:tx>
          <c:spPr>
            <a:pattFill prst="narVert">
              <a:fgClr>
                <a:srgbClr val="6B1367"/>
              </a:fgClr>
              <a:bgClr>
                <a:schemeClr val="bg1"/>
              </a:bgClr>
            </a:pattFill>
            <a:ln>
              <a:no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Sheet1!$D$2:$D$7</c:f>
              <c:numCache>
                <c:formatCode>General</c:formatCode>
                <c:ptCount val="6"/>
                <c:pt idx="0">
                  <c:v>8</c:v>
                </c:pt>
                <c:pt idx="1">
                  <c:v>3</c:v>
                </c:pt>
                <c:pt idx="2">
                  <c:v>3</c:v>
                </c:pt>
                <c:pt idx="3">
                  <c:v>5</c:v>
                </c:pt>
                <c:pt idx="4">
                  <c:v>4</c:v>
                </c:pt>
                <c:pt idx="5">
                  <c:v>6</c:v>
                </c:pt>
              </c:numCache>
            </c:numRef>
          </c:val>
          <c:extLst xmlns:c16r2="http://schemas.microsoft.com/office/drawing/2015/06/chart">
            <c:ext xmlns:c16="http://schemas.microsoft.com/office/drawing/2014/chart" uri="{C3380CC4-5D6E-409C-BE32-E72D297353CC}">
              <c16:uniqueId val="{00000002-2CF8-4284-B43B-C048DADC9BE4}"/>
            </c:ext>
          </c:extLst>
        </c:ser>
        <c:dLbls>
          <c:showLegendKey val="0"/>
          <c:showVal val="0"/>
          <c:showCatName val="0"/>
          <c:showSerName val="0"/>
          <c:showPercent val="0"/>
          <c:showBubbleSize val="0"/>
        </c:dLbls>
        <c:gapWidth val="155"/>
        <c:axId val="171404800"/>
        <c:axId val="149928128"/>
      </c:barChart>
      <c:catAx>
        <c:axId val="17140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effectLst>
                  <a:glow rad="228600">
                    <a:schemeClr val="bg1">
                      <a:alpha val="40000"/>
                    </a:schemeClr>
                  </a:glow>
                </a:effectLst>
                <a:latin typeface="+mn-lt"/>
                <a:ea typeface="+mn-ea"/>
                <a:cs typeface="+mn-cs"/>
              </a:defRPr>
            </a:pPr>
            <a:endParaRPr lang="en-US"/>
          </a:p>
        </c:txPr>
        <c:crossAx val="149928128"/>
        <c:crosses val="autoZero"/>
        <c:auto val="1"/>
        <c:lblAlgn val="ctr"/>
        <c:lblOffset val="100"/>
        <c:noMultiLvlLbl val="0"/>
      </c:catAx>
      <c:valAx>
        <c:axId val="149928128"/>
        <c:scaling>
          <c:orientation val="minMax"/>
        </c:scaling>
        <c:delete val="0"/>
        <c:axPos val="l"/>
        <c:majorGridlines>
          <c:spPr>
            <a:ln w="9525" cap="flat" cmpd="sng" algn="ctr">
              <a:solidFill>
                <a:schemeClr val="tx2">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effectLst>
                  <a:glow rad="228600">
                    <a:schemeClr val="bg1">
                      <a:alpha val="40000"/>
                    </a:schemeClr>
                  </a:glow>
                </a:effectLst>
                <a:latin typeface="+mn-lt"/>
                <a:ea typeface="+mn-ea"/>
                <a:cs typeface="+mn-cs"/>
              </a:defRPr>
            </a:pPr>
            <a:endParaRPr lang="en-US"/>
          </a:p>
        </c:txPr>
        <c:crossAx val="171404800"/>
        <c:crosses val="autoZero"/>
        <c:crossBetween val="between"/>
      </c:valAx>
      <c:spPr>
        <a:gradFill>
          <a:gsLst>
            <a:gs pos="0">
              <a:srgbClr val="002060"/>
            </a:gs>
            <a:gs pos="0">
              <a:schemeClr val="accent1">
                <a:lumMod val="45000"/>
                <a:lumOff val="55000"/>
              </a:schemeClr>
            </a:gs>
            <a:gs pos="100000">
              <a:schemeClr val="accent1">
                <a:lumMod val="60000"/>
                <a:lumOff val="40000"/>
              </a:schemeClr>
            </a:gs>
            <a:gs pos="100000">
              <a:schemeClr val="accent1">
                <a:lumMod val="30000"/>
                <a:lumOff val="70000"/>
              </a:schemeClr>
            </a:gs>
          </a:gsLst>
          <a:lin ang="5400000" scaled="1"/>
        </a:gradFill>
        <a:ln cmpd="sng">
          <a:solidFill>
            <a:schemeClr val="tx1"/>
          </a:solidFill>
        </a:ln>
        <a:effectLst/>
      </c:spPr>
    </c:plotArea>
    <c:legend>
      <c:legendPos val="b"/>
      <c:layout/>
      <c:overlay val="0"/>
      <c:spPr>
        <a:blipFill>
          <a:blip xmlns:r="http://schemas.openxmlformats.org/officeDocument/2006/relationships" r:embed="rId1"/>
          <a:tile tx="0" ty="0" sx="100000" sy="100000" flip="none" algn="tl"/>
        </a:blipFill>
        <a:ln>
          <a:noFill/>
        </a:ln>
        <a:effectLst/>
      </c:spPr>
      <c:txPr>
        <a:bodyPr rot="0" spcFirstLastPara="1" vertOverflow="ellipsis" vert="horz" wrap="square" anchor="ctr" anchorCtr="1"/>
        <a:lstStyle/>
        <a:p>
          <a:pPr>
            <a:defRPr sz="1197" b="0" i="0" u="none" strike="noStrike" kern="1200" baseline="0">
              <a:solidFill>
                <a:schemeClr val="tx1"/>
              </a:solidFill>
              <a:effectLst>
                <a:glow rad="228600">
                  <a:schemeClr val="bg1">
                    <a:alpha val="40000"/>
                  </a:schemeClr>
                </a:glow>
              </a:effectLst>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12700">
      <a:solidFill>
        <a:schemeClr val="tx1"/>
      </a:solidFill>
    </a:ln>
    <a:effectLst/>
  </c:spPr>
  <c:txPr>
    <a:bodyPr/>
    <a:lstStyle/>
    <a:p>
      <a:pPr>
        <a:defRPr>
          <a:solidFill>
            <a:schemeClr val="tx1"/>
          </a:solidFill>
          <a:effectLst>
            <a:glow rad="228600">
              <a:schemeClr val="bg1">
                <a:alpha val="40000"/>
              </a:schemeClr>
            </a:glow>
          </a:effectLst>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State</a:t>
            </a:r>
            <a:r>
              <a:rPr lang="en-IN" baseline="0" dirty="0"/>
              <a:t> funding </a:t>
            </a:r>
            <a:endParaRPr lang="en-IN" dirty="0"/>
          </a:p>
        </c:rich>
      </c:tx>
      <c:layout>
        <c:manualLayout>
          <c:xMode val="edge"/>
          <c:yMode val="edge"/>
          <c:x val="0.38282607574817457"/>
          <c:y val="0.19603768252944104"/>
        </c:manualLayout>
      </c:layout>
      <c:overlay val="0"/>
      <c:spPr>
        <a:noFill/>
        <a:ln>
          <a:noFill/>
        </a:ln>
        <a:effectLst/>
      </c:spPr>
    </c:title>
    <c:autoTitleDeleted val="0"/>
    <c:plotArea>
      <c:layout>
        <c:manualLayout>
          <c:layoutTarget val="inner"/>
          <c:xMode val="edge"/>
          <c:yMode val="edge"/>
          <c:x val="5.0759022309711285E-2"/>
          <c:y val="0.11613021934940934"/>
          <c:w val="0.94715765148921605"/>
          <c:h val="0.71045388797652587"/>
        </c:manualLayout>
      </c:layout>
      <c:barChart>
        <c:barDir val="col"/>
        <c:grouping val="clustered"/>
        <c:varyColors val="0"/>
        <c:ser>
          <c:idx val="0"/>
          <c:order val="0"/>
          <c:tx>
            <c:strRef>
              <c:f>Sheet1!$B$1</c:f>
              <c:strCache>
                <c:ptCount val="1"/>
                <c:pt idx="0">
                  <c:v>conventional methods</c:v>
                </c:pt>
              </c:strCache>
            </c:strRef>
          </c:tx>
          <c:spPr>
            <a:pattFill prst="narHorz">
              <a:fgClr>
                <a:schemeClr val="accent2">
                  <a:lumMod val="50000"/>
                </a:schemeClr>
              </a:fgClr>
              <a:bgClr>
                <a:schemeClr val="bg1"/>
              </a:bgClr>
            </a:pattFill>
            <a:ln w="12700">
              <a:solidFill>
                <a:schemeClr val="tx1"/>
              </a:soli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Sheet1!$B$2:$B$7</c:f>
              <c:numCache>
                <c:formatCode>General</c:formatCode>
                <c:ptCount val="6"/>
                <c:pt idx="0">
                  <c:v>4</c:v>
                </c:pt>
                <c:pt idx="1">
                  <c:v>1.6</c:v>
                </c:pt>
                <c:pt idx="2">
                  <c:v>1.6</c:v>
                </c:pt>
                <c:pt idx="3">
                  <c:v>2.5</c:v>
                </c:pt>
                <c:pt idx="4">
                  <c:v>2.2000000000000002</c:v>
                </c:pt>
                <c:pt idx="5">
                  <c:v>3</c:v>
                </c:pt>
              </c:numCache>
            </c:numRef>
          </c:val>
          <c:extLst xmlns:c16r2="http://schemas.microsoft.com/office/drawing/2015/06/chart">
            <c:ext xmlns:c16="http://schemas.microsoft.com/office/drawing/2014/chart" uri="{C3380CC4-5D6E-409C-BE32-E72D297353CC}">
              <c16:uniqueId val="{00000000-93C9-4406-8767-F29B85A9F95E}"/>
            </c:ext>
          </c:extLst>
        </c:ser>
        <c:ser>
          <c:idx val="1"/>
          <c:order val="1"/>
          <c:tx>
            <c:strRef>
              <c:f>Sheet1!$C$1</c:f>
              <c:strCache>
                <c:ptCount val="1"/>
                <c:pt idx="0">
                  <c:v>enhanced subway system mthods</c:v>
                </c:pt>
              </c:strCache>
            </c:strRef>
          </c:tx>
          <c:spPr>
            <a:pattFill prst="narVert">
              <a:fgClr>
                <a:srgbClr val="002060"/>
              </a:fgClr>
              <a:bgClr>
                <a:schemeClr val="bg1"/>
              </a:bgClr>
            </a:pattFill>
            <a:ln w="12700">
              <a:solidFill>
                <a:schemeClr val="tx1"/>
              </a:solid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Sheet1!$C$2:$C$7</c:f>
              <c:numCache>
                <c:formatCode>General</c:formatCode>
                <c:ptCount val="6"/>
                <c:pt idx="0">
                  <c:v>2</c:v>
                </c:pt>
                <c:pt idx="1">
                  <c:v>0.9</c:v>
                </c:pt>
                <c:pt idx="2">
                  <c:v>1</c:v>
                </c:pt>
                <c:pt idx="3">
                  <c:v>0.5</c:v>
                </c:pt>
                <c:pt idx="4">
                  <c:v>1.2</c:v>
                </c:pt>
                <c:pt idx="5">
                  <c:v>2</c:v>
                </c:pt>
              </c:numCache>
            </c:numRef>
          </c:val>
          <c:extLst xmlns:c16r2="http://schemas.microsoft.com/office/drawing/2015/06/chart">
            <c:ext xmlns:c16="http://schemas.microsoft.com/office/drawing/2014/chart" uri="{C3380CC4-5D6E-409C-BE32-E72D297353CC}">
              <c16:uniqueId val="{00000001-93C9-4406-8767-F29B85A9F95E}"/>
            </c:ext>
          </c:extLst>
        </c:ser>
        <c:ser>
          <c:idx val="2"/>
          <c:order val="2"/>
          <c:tx>
            <c:strRef>
              <c:f>Sheet1!$D$1</c:f>
              <c:strCache>
                <c:ptCount val="1"/>
                <c:pt idx="0">
                  <c:v>Column1</c:v>
                </c:pt>
              </c:strCache>
            </c:strRef>
          </c:tx>
          <c:spPr>
            <a:solidFill>
              <a:schemeClr val="accent3"/>
            </a:solidFill>
            <a:ln>
              <a:noFill/>
            </a:ln>
            <a:effectLst/>
          </c:spPr>
          <c:invertIfNegative val="0"/>
          <c:cat>
            <c:strRef>
              <c:f>Sheet1!$A$2:$A$7</c:f>
              <c:strCache>
                <c:ptCount val="6"/>
                <c:pt idx="0">
                  <c:v>DELHI</c:v>
                </c:pt>
                <c:pt idx="1">
                  <c:v>BANGALORE</c:v>
                </c:pt>
                <c:pt idx="2">
                  <c:v>HYDERABAD</c:v>
                </c:pt>
                <c:pt idx="3">
                  <c:v>CHENNAI</c:v>
                </c:pt>
                <c:pt idx="4">
                  <c:v>KOLKATA</c:v>
                </c:pt>
                <c:pt idx="5">
                  <c:v>MUMBAI</c:v>
                </c:pt>
              </c:strCache>
            </c:strRef>
          </c:cat>
          <c:val>
            <c:numRef>
              <c:f>Sheet1!$D$2:$D$7</c:f>
              <c:numCache>
                <c:formatCode>General</c:formatCode>
                <c:ptCount val="6"/>
              </c:numCache>
            </c:numRef>
          </c:val>
          <c:extLst xmlns:c16r2="http://schemas.microsoft.com/office/drawing/2015/06/chart">
            <c:ext xmlns:c16="http://schemas.microsoft.com/office/drawing/2014/chart" uri="{C3380CC4-5D6E-409C-BE32-E72D297353CC}">
              <c16:uniqueId val="{00000002-93C9-4406-8767-F29B85A9F95E}"/>
            </c:ext>
          </c:extLst>
        </c:ser>
        <c:dLbls>
          <c:showLegendKey val="0"/>
          <c:showVal val="0"/>
          <c:showCatName val="0"/>
          <c:showSerName val="0"/>
          <c:showPercent val="0"/>
          <c:showBubbleSize val="0"/>
        </c:dLbls>
        <c:gapWidth val="29"/>
        <c:overlap val="-27"/>
        <c:axId val="171402240"/>
        <c:axId val="173654016"/>
      </c:barChart>
      <c:catAx>
        <c:axId val="17140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654016"/>
        <c:crosses val="autoZero"/>
        <c:auto val="1"/>
        <c:lblAlgn val="ctr"/>
        <c:lblOffset val="100"/>
        <c:noMultiLvlLbl val="0"/>
      </c:catAx>
      <c:valAx>
        <c:axId val="173654016"/>
        <c:scaling>
          <c:orientation val="minMax"/>
        </c:scaling>
        <c:delete val="0"/>
        <c:axPos val="l"/>
        <c:majorGridlines>
          <c:spPr>
            <a:ln w="9525" cap="flat" cmpd="sng" algn="ctr">
              <a:solidFill>
                <a:srgbClr val="28E028"/>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402240"/>
        <c:crosses val="autoZero"/>
        <c:crossBetween val="between"/>
      </c:valAx>
      <c:spPr>
        <a:gradFill flip="none" rotWithShape="1">
          <a:gsLst>
            <a:gs pos="1000">
              <a:schemeClr val="accent1">
                <a:lumMod val="60000"/>
                <a:lumOff val="40000"/>
              </a:schemeClr>
            </a:gs>
            <a:gs pos="50000">
              <a:schemeClr val="accent1">
                <a:tint val="44500"/>
                <a:satMod val="160000"/>
              </a:schemeClr>
            </a:gs>
            <a:gs pos="88000">
              <a:schemeClr val="accent1">
                <a:tint val="23500"/>
                <a:satMod val="160000"/>
              </a:schemeClr>
            </a:gs>
          </a:gsLst>
          <a:lin ang="5400000" scaled="1"/>
          <a:tileRect/>
        </a:gradFill>
        <a:ln>
          <a:solidFill>
            <a:schemeClr val="tx1">
              <a:lumMod val="95000"/>
              <a:lumOff val="5000"/>
            </a:schemeClr>
          </a:solidFill>
        </a:ln>
        <a:effectLst/>
      </c:spPr>
    </c:plotArea>
    <c:legend>
      <c:legendPos val="b"/>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baseline="0" dirty="0"/>
              <a:t>ECONOMIC EFFECTS OF CLOSING SUBWAYS IN BIG CITIES DURING FLOOD </a:t>
            </a:r>
            <a:endParaRPr lang="en-US" sz="1400" dirty="0"/>
          </a:p>
        </c:rich>
      </c:tx>
      <c:layout>
        <c:manualLayout>
          <c:xMode val="edge"/>
          <c:yMode val="edge"/>
          <c:x val="0.12240084257569127"/>
          <c:y val="5.0022151824398023E-2"/>
        </c:manualLayout>
      </c:layout>
      <c:overlay val="0"/>
      <c:spPr>
        <a:noFill/>
        <a:ln>
          <a:noFill/>
        </a:ln>
        <a:effectLst/>
      </c:spPr>
    </c:title>
    <c:autoTitleDeleted val="0"/>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3283079159719174E-2"/>
          <c:y val="0.1193936461465071"/>
          <c:w val="0.9758056548090418"/>
          <c:h val="0.78777811846053492"/>
        </c:manualLayout>
      </c:layout>
      <c:pie3DChart>
        <c:varyColors val="1"/>
        <c:ser>
          <c:idx val="0"/>
          <c:order val="0"/>
          <c:tx>
            <c:strRef>
              <c:f>Sheet1!$B$1</c:f>
              <c:strCache>
                <c:ptCount val="1"/>
                <c:pt idx="0">
                  <c:v>Column1</c:v>
                </c:pt>
              </c:strCache>
            </c:strRef>
          </c:tx>
          <c:explosion val="2"/>
          <c:dPt>
            <c:idx val="0"/>
            <c:bubble3D val="0"/>
            <c:explosion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1-7CED-4D28-BF37-03EFFEB5CD02}"/>
              </c:ext>
            </c:extLst>
          </c:dPt>
          <c:dPt>
            <c:idx val="1"/>
            <c:bubble3D val="0"/>
            <c:explosion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3-7CED-4D28-BF37-03EFFEB5CD02}"/>
              </c:ext>
            </c:extLst>
          </c:dPt>
          <c:dPt>
            <c:idx val="2"/>
            <c:bubble3D val="0"/>
            <c:explosion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5-7CED-4D28-BF37-03EFFEB5CD02}"/>
              </c:ext>
            </c:extLst>
          </c:dPt>
          <c:dPt>
            <c:idx val="3"/>
            <c:bubble3D val="0"/>
            <c:explosion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7-7CED-4D28-BF37-03EFFEB5CD02}"/>
              </c:ext>
            </c:extLst>
          </c:dPt>
          <c:dPt>
            <c:idx val="4"/>
            <c:bubble3D val="0"/>
            <c:explosion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xmlns:c16r2="http://schemas.microsoft.com/office/drawing/2015/06/chart">
              <c:ext xmlns:c16="http://schemas.microsoft.com/office/drawing/2014/chart" uri="{C3380CC4-5D6E-409C-BE32-E72D297353CC}">
                <c16:uniqueId val="{00000009-7CED-4D28-BF37-03EFFEB5CD02}"/>
              </c:ext>
            </c:extLst>
          </c:dPt>
          <c:dLbls>
            <c:dLbl>
              <c:idx val="4"/>
              <c:layout>
                <c:manualLayout>
                  <c:x val="0.12940381028897002"/>
                  <c:y val="0.11871507904385145"/>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7CED-4D28-BF37-03EFFEB5CD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xmlns:c16r2="http://schemas.microsoft.com/office/drawing/2015/06/chart">
              <c:ext xmlns:c15="http://schemas.microsoft.com/office/drawing/2012/chart" uri="{CE6537A1-D6FC-4f65-9D91-7224C49458BB}"/>
            </c:extLst>
          </c:dLbls>
          <c:cat>
            <c:strRef>
              <c:f>Sheet1!$A$2:$A$6</c:f>
              <c:strCache>
                <c:ptCount val="5"/>
                <c:pt idx="0">
                  <c:v>TOURISM REVENUES</c:v>
                </c:pt>
                <c:pt idx="1">
                  <c:v>BUSINESS REVENUES</c:v>
                </c:pt>
                <c:pt idx="2">
                  <c:v>METRO LINE</c:v>
                </c:pt>
                <c:pt idx="3">
                  <c:v>TRANSPORT REVENUES</c:v>
                </c:pt>
                <c:pt idx="4">
                  <c:v>CLOSE/LIMIT VARIOUS SECTOR'S SERVICES</c:v>
                </c:pt>
              </c:strCache>
            </c:strRef>
          </c:cat>
          <c:val>
            <c:numRef>
              <c:f>Sheet1!$B$2:$B$6</c:f>
              <c:numCache>
                <c:formatCode>0%</c:formatCode>
                <c:ptCount val="5"/>
                <c:pt idx="0">
                  <c:v>0.15</c:v>
                </c:pt>
                <c:pt idx="1">
                  <c:v>0.1</c:v>
                </c:pt>
                <c:pt idx="2">
                  <c:v>0.1</c:v>
                </c:pt>
                <c:pt idx="3">
                  <c:v>0.05</c:v>
                </c:pt>
                <c:pt idx="4">
                  <c:v>0.05</c:v>
                </c:pt>
              </c:numCache>
            </c:numRef>
          </c:val>
          <c:extLst xmlns:c16r2="http://schemas.microsoft.com/office/drawing/2015/06/chart">
            <c:ext xmlns:c16="http://schemas.microsoft.com/office/drawing/2014/chart" uri="{C3380CC4-5D6E-409C-BE32-E72D297353CC}">
              <c16:uniqueId val="{0000000A-7CED-4D28-BF37-03EFFEB5CD02}"/>
            </c:ext>
          </c:extLst>
        </c:ser>
        <c:dLbls>
          <c:dLblPos val="inEnd"/>
          <c:showLegendKey val="0"/>
          <c:showVal val="0"/>
          <c:showCatName val="1"/>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311053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b00e355859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b00e35585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7028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25866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158750" indent="0">
              <a:buNone/>
            </a:pPr>
            <a:r>
              <a:rPr lang="en-US" b="1" dirty="0">
                <a:latin typeface="Times New Roman" panose="02020603050405020304" pitchFamily="18" charset="0"/>
                <a:cs typeface="Times New Roman" panose="02020603050405020304" pitchFamily="18" charset="0"/>
              </a:rPr>
              <a:t>Scale of impact: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73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8871A9-87DA-4E84-9980-EC22925BFAB5}" type="slidenum">
              <a:rPr lang="en-IN" smtClean="0"/>
              <a:t>8</a:t>
            </a:fld>
            <a:endParaRPr lang="en-IN"/>
          </a:p>
        </p:txBody>
      </p:sp>
    </p:spTree>
    <p:extLst>
      <p:ext uri="{BB962C8B-B14F-4D97-AF65-F5344CB8AC3E}">
        <p14:creationId xmlns:p14="http://schemas.microsoft.com/office/powerpoint/2010/main" val="2399840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905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eaec86fa0b_1_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eaec86fa0b_1_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608318" y="330263"/>
            <a:ext cx="3927362" cy="45212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30AEF9-3A6E-0978-62AC-B1F0DE51C8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10FDB62-F6EE-1316-54CF-8F4320DD911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246276E-2C0F-28B3-215F-6BB5BC138AE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BD914B2-2CB0-905E-8681-17AC574CB1F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6" name="Footer Placeholder 5">
            <a:extLst>
              <a:ext uri="{FF2B5EF4-FFF2-40B4-BE49-F238E27FC236}">
                <a16:creationId xmlns:a16="http://schemas.microsoft.com/office/drawing/2014/main" xmlns="" id="{402EE83F-CE12-B6C4-E772-239304AC80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393F966-3A28-5EFE-626D-5FF556910C79}"/>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370288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A67A4B-EE22-1C70-7EB9-FC448CCFC92E}"/>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9624469-2226-DEF1-C862-7B5D4360152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4A0A49E-DBF1-5414-1AD9-F16F4533A36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81AB546-684A-3B98-CF9C-F9AC427D0DA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BD43DA1-790A-E584-DD74-41EB3A540CF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DC0EDE5-BF14-17D1-5066-14C8D2E7167F}"/>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8" name="Footer Placeholder 7">
            <a:extLst>
              <a:ext uri="{FF2B5EF4-FFF2-40B4-BE49-F238E27FC236}">
                <a16:creationId xmlns:a16="http://schemas.microsoft.com/office/drawing/2014/main" xmlns="" id="{9C4C6A06-E438-3F0E-F9DD-E543DAD407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E242E15-EA84-52BF-FCD0-78005436AF9E}"/>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3303500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97BA8-2B30-284F-7168-7BC42ECA38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7D57D42-9145-8740-275A-39297E5356D5}"/>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4" name="Footer Placeholder 3">
            <a:extLst>
              <a:ext uri="{FF2B5EF4-FFF2-40B4-BE49-F238E27FC236}">
                <a16:creationId xmlns:a16="http://schemas.microsoft.com/office/drawing/2014/main" xmlns="" id="{59C0A942-9077-D427-CA26-E2B76B4FCB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9EBE0B04-6DD3-F3A7-A7CB-D038F31ACF9D}"/>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1490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67AFA95-E5CE-8E23-A963-F6EA5DD5A0C2}"/>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3" name="Footer Placeholder 2">
            <a:extLst>
              <a:ext uri="{FF2B5EF4-FFF2-40B4-BE49-F238E27FC236}">
                <a16:creationId xmlns:a16="http://schemas.microsoft.com/office/drawing/2014/main" xmlns="" id="{0D70B66B-4DF8-F8D1-B2FB-D29761786E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9DB3FDEC-7AD3-4BDB-576A-8B3A69346CEB}"/>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147269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F8FAC4-12C1-10CE-36F3-0535B3131C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713B4E6-D61B-F0E9-530B-80FD21362EE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F45B815-0FEC-EBE6-1972-FEEBB2454A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3E23B740-0C32-72BC-B4FC-06A38BF2E438}"/>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6" name="Footer Placeholder 5">
            <a:extLst>
              <a:ext uri="{FF2B5EF4-FFF2-40B4-BE49-F238E27FC236}">
                <a16:creationId xmlns:a16="http://schemas.microsoft.com/office/drawing/2014/main" xmlns="" id="{D13E5B17-C616-095B-3580-FAAB7EB825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15DEA3E-33C1-9795-0857-F867BD46B66E}"/>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3445938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384DEE-3804-EF6B-56A8-E006632A972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0C71C437-A422-0196-0B82-B4B0CB59F09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xmlns="" id="{D0BF0D0D-1ACD-F6E7-87E6-2EE2DE73C33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B3969E45-20DB-1A84-4874-EAEC4977EA3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6" name="Footer Placeholder 5">
            <a:extLst>
              <a:ext uri="{FF2B5EF4-FFF2-40B4-BE49-F238E27FC236}">
                <a16:creationId xmlns:a16="http://schemas.microsoft.com/office/drawing/2014/main" xmlns="" id="{A624E9EA-5735-2A1D-A9D6-EBDBEADEE3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E7616AE-D12C-8072-5174-84961955601F}"/>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150246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7DFC1D-0D34-D994-0FE3-894A0F3C7A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A4196FA-4AB1-B13E-ACBB-82265C4C87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2F087DF-836B-4625-8176-8788A30B199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xmlns="" id="{67476B96-A5DB-3971-3CAC-5ECBC76EF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08AA69D-8E44-E909-C7E3-A3119905ACB0}"/>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260438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5EFC885-8537-430A-37B5-0E9371EFACC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23527D5-FFCB-AA84-ED5E-238F8DC48B7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BF8D26E-B491-4FC9-84B1-7CB6A0DE6BDC}"/>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xmlns="" id="{B4F42388-90D7-5C8E-67AC-14AE0A396B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4E9CF32-1C45-172F-E62D-AF42FD0BE29E}"/>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101421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685800" y="2125980"/>
            <a:ext cx="77724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2608318" y="330263"/>
            <a:ext cx="3927362" cy="45212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800" b="1" i="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5"/>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algn="r"/>
            <a:fld id="{00000000-1234-1234-1234-123412341234}" type="slidenum">
              <a:rPr lang="en-GB" smtClean="0"/>
              <a:pPr marL="0" algn="r"/>
              <a:t>‹#›</a:t>
            </a:fld>
            <a:endParaRPr lang="en-GB"/>
          </a:p>
        </p:txBody>
      </p:sp>
    </p:spTree>
    <p:extLst>
      <p:ext uri="{BB962C8B-B14F-4D97-AF65-F5344CB8AC3E}">
        <p14:creationId xmlns:p14="http://schemas.microsoft.com/office/powerpoint/2010/main" val="242414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algn="r"/>
            <a:fld id="{00000000-1234-1234-1234-123412341234}" type="slidenum">
              <a:rPr lang="en-GB" smtClean="0"/>
              <a:pPr marL="0" algn="r"/>
              <a:t>‹#›</a:t>
            </a:fld>
            <a:endParaRPr lang="en-GB"/>
          </a:p>
        </p:txBody>
      </p:sp>
    </p:spTree>
    <p:extLst>
      <p:ext uri="{BB962C8B-B14F-4D97-AF65-F5344CB8AC3E}">
        <p14:creationId xmlns:p14="http://schemas.microsoft.com/office/powerpoint/2010/main" val="2860990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D7ADD6-645F-886B-6C05-097D84CA60F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85DE22E-829B-5670-395F-1E087A391D0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9753596-0543-1153-3578-592591EDB77F}"/>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xmlns="" id="{041AC79C-2189-BC4B-DEEF-176DAB400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6145909-C43D-E5D5-305B-285B4F513ED4}"/>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276643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ABAAEA-22F2-C2FC-4C4D-4D612DE67A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569B315-F740-F42C-1637-4AB758A0E0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62AD295-016E-30F1-2538-DE79B2969934}"/>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xmlns="" id="{30157CD7-3AE7-794B-425F-46D83CF54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E9C3688-1A21-AEA5-A47E-FC28735A3DCD}"/>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02538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33666F-D5E9-F311-7C13-3B75AEB1AA2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52C80AB-9236-CDDC-64DE-5FBD4D5C6A91}"/>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D940D57-3361-FF11-B456-5ECB45F0D518}"/>
              </a:ext>
            </a:extLst>
          </p:cNvPr>
          <p:cNvSpPr>
            <a:spLocks noGrp="1"/>
          </p:cNvSpPr>
          <p:nvPr>
            <p:ph type="dt" sz="half" idx="10"/>
          </p:nvPr>
        </p:nvSpPr>
        <p:spPr/>
        <p:txBody>
          <a:body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xmlns="" id="{6FBC7915-45D2-C04D-E8EC-2BB174E2A2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46BF24C-3B42-2697-34DE-F8317E861533}"/>
              </a:ext>
            </a:extLst>
          </p:cNvPr>
          <p:cNvSpPr>
            <a:spLocks noGrp="1"/>
          </p:cNvSpPr>
          <p:nvPr>
            <p:ph type="sldNum" sz="quarter" idx="12"/>
          </p:nvPr>
        </p:nvSpPr>
        <p:spPr/>
        <p:txBody>
          <a:bodyPr/>
          <a:lstStyle/>
          <a:p>
            <a:fld id="{7A58B2A6-5443-4E42-B251-087B0236BA8A}" type="slidenum">
              <a:rPr lang="en-IN" smtClean="0"/>
              <a:t>‹#›</a:t>
            </a:fld>
            <a:endParaRPr lang="en-IN"/>
          </a:p>
        </p:txBody>
      </p:sp>
    </p:spTree>
    <p:extLst>
      <p:ext uri="{BB962C8B-B14F-4D97-AF65-F5344CB8AC3E}">
        <p14:creationId xmlns:p14="http://schemas.microsoft.com/office/powerpoint/2010/main" val="4119751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8">
            <a:alphaModFix/>
          </a:blip>
          <a:srcRect/>
          <a:stretch/>
        </p:blipFill>
        <p:spPr>
          <a:xfrm>
            <a:off x="0" y="0"/>
            <a:ext cx="9143999" cy="6857999"/>
          </a:xfrm>
          <a:prstGeom prst="rect">
            <a:avLst/>
          </a:prstGeom>
          <a:noFill/>
          <a:ln>
            <a:noFill/>
          </a:ln>
        </p:spPr>
      </p:pic>
      <p:sp>
        <p:nvSpPr>
          <p:cNvPr id="7" name="Google Shape;7;p1"/>
          <p:cNvSpPr txBox="1">
            <a:spLocks noGrp="1"/>
          </p:cNvSpPr>
          <p:nvPr>
            <p:ph type="title"/>
          </p:nvPr>
        </p:nvSpPr>
        <p:spPr>
          <a:xfrm>
            <a:off x="2608318" y="330263"/>
            <a:ext cx="3927362" cy="45212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1075054" y="2515551"/>
            <a:ext cx="6993890" cy="188595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8845146" y="6416880"/>
            <a:ext cx="175259" cy="224154"/>
          </a:xfrm>
          <a:prstGeom prst="rect">
            <a:avLst/>
          </a:prstGeom>
          <a:noFill/>
          <a:ln>
            <a:noFill/>
          </a:ln>
        </p:spPr>
        <p:txBody>
          <a:bodyPr spcFirstLastPara="1" wrap="square" lIns="0" tIns="0" rIns="0" bIns="0" anchor="t" anchorCtr="0">
            <a:spAutoFit/>
          </a:bodyPr>
          <a:lstStyle>
            <a:lvl1pPr marL="38100" marR="0" lvl="0"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38100" marR="0" lvl="1"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38100" marR="0" lvl="2"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38100" marR="0" lvl="3"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38100" marR="0" lvl="4"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38100" marR="0" lvl="5"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38100" marR="0" lvl="6"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38100" marR="0" lvl="7"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38100" marR="0" lvl="8" indent="0" algn="l" rtl="0">
              <a:lnSpc>
                <a:spcPct val="117499"/>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2801EC5-ED60-B602-7C21-2032C8F1DCB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A424A4B-7EEB-ACB5-A665-CD28D123CAC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031C648-D4D8-9A5A-4DBF-2AB86340D8A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945C3A0B-6EA9-4090-A94E-137A9EB2696A}" type="datetimeFigureOut">
              <a:rPr lang="en-IN" smtClean="0"/>
              <a:t>09-11-2024</a:t>
            </a:fld>
            <a:endParaRPr lang="en-IN"/>
          </a:p>
        </p:txBody>
      </p:sp>
      <p:sp>
        <p:nvSpPr>
          <p:cNvPr id="5" name="Footer Placeholder 4">
            <a:extLst>
              <a:ext uri="{FF2B5EF4-FFF2-40B4-BE49-F238E27FC236}">
                <a16:creationId xmlns:a16="http://schemas.microsoft.com/office/drawing/2014/main" xmlns="" id="{86E30B41-512D-1D5B-2AF3-FEB81DD20AB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xmlns="" id="{5700A829-F367-43B7-A14C-CB5B16C4CD4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7A58B2A6-5443-4E42-B251-087B0236BA8A}" type="slidenum">
              <a:rPr lang="en-IN" smtClean="0"/>
              <a:t>‹#›</a:t>
            </a:fld>
            <a:endParaRPr lang="en-IN"/>
          </a:p>
        </p:txBody>
      </p:sp>
    </p:spTree>
    <p:extLst>
      <p:ext uri="{BB962C8B-B14F-4D97-AF65-F5344CB8AC3E}">
        <p14:creationId xmlns:p14="http://schemas.microsoft.com/office/powerpoint/2010/main" val="78876830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7729422-6A24-489A-BD84-9F37AF13132F}"/>
              </a:ext>
            </a:extLst>
          </p:cNvPr>
          <p:cNvSpPr>
            <a:spLocks noGrp="1"/>
          </p:cNvSpPr>
          <p:nvPr>
            <p:ph type="body" idx="1"/>
          </p:nvPr>
        </p:nvSpPr>
        <p:spPr>
          <a:xfrm>
            <a:off x="423667" y="2376388"/>
            <a:ext cx="8520600" cy="4555200"/>
          </a:xfrm>
        </p:spPr>
        <p:txBody>
          <a:bodyPr>
            <a:normAutofit/>
          </a:bodyPr>
          <a:lstStyle/>
          <a:p>
            <a:pPr marL="114300" indent="0" algn="ctr">
              <a:buNone/>
            </a:pPr>
            <a:r>
              <a:rPr lang="en-IN" sz="4800" dirty="0"/>
              <a:t>ENHANCING SUBWAY FLOOD </a:t>
            </a:r>
            <a:r>
              <a:rPr lang="en-IN" sz="4800" dirty="0" smtClean="0"/>
              <a:t>WATER MANAGEMENT </a:t>
            </a:r>
            <a:r>
              <a:rPr lang="en-IN" sz="4800" dirty="0"/>
              <a:t>USING IoT</a:t>
            </a:r>
          </a:p>
        </p:txBody>
      </p:sp>
    </p:spTree>
    <p:extLst>
      <p:ext uri="{BB962C8B-B14F-4D97-AF65-F5344CB8AC3E}">
        <p14:creationId xmlns:p14="http://schemas.microsoft.com/office/powerpoint/2010/main" val="4069972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xmlns="" id="{ACC03754-5ECD-CA87-3E48-F5716BB67210}"/>
              </a:ext>
            </a:extLst>
          </p:cNvPr>
          <p:cNvGraphicFramePr>
            <a:graphicFrameLocks noGrp="1"/>
          </p:cNvGraphicFramePr>
          <p:nvPr>
            <p:extLst>
              <p:ext uri="{D42A27DB-BD31-4B8C-83A1-F6EECF244321}">
                <p14:modId xmlns:p14="http://schemas.microsoft.com/office/powerpoint/2010/main" val="394006129"/>
              </p:ext>
            </p:extLst>
          </p:nvPr>
        </p:nvGraphicFramePr>
        <p:xfrm>
          <a:off x="228599" y="123779"/>
          <a:ext cx="8686801" cy="6533486"/>
        </p:xfrm>
        <a:graphic>
          <a:graphicData uri="http://schemas.openxmlformats.org/drawingml/2006/table">
            <a:tbl>
              <a:tblPr firstRow="1" firstCol="1" bandRow="1">
                <a:tableStyleId>{927CB15D-BEE2-466A-9AB6-9A9A7C603C72}</a:tableStyleId>
              </a:tblPr>
              <a:tblGrid>
                <a:gridCol w="2035140">
                  <a:extLst>
                    <a:ext uri="{9D8B030D-6E8A-4147-A177-3AD203B41FA5}">
                      <a16:colId xmlns:a16="http://schemas.microsoft.com/office/drawing/2014/main" xmlns="" val="939239377"/>
                    </a:ext>
                  </a:extLst>
                </a:gridCol>
                <a:gridCol w="1689339">
                  <a:extLst>
                    <a:ext uri="{9D8B030D-6E8A-4147-A177-3AD203B41FA5}">
                      <a16:colId xmlns:a16="http://schemas.microsoft.com/office/drawing/2014/main" xmlns="" val="576228507"/>
                    </a:ext>
                  </a:extLst>
                </a:gridCol>
                <a:gridCol w="552029">
                  <a:extLst>
                    <a:ext uri="{9D8B030D-6E8A-4147-A177-3AD203B41FA5}">
                      <a16:colId xmlns:a16="http://schemas.microsoft.com/office/drawing/2014/main" xmlns="" val="2114913547"/>
                    </a:ext>
                  </a:extLst>
                </a:gridCol>
                <a:gridCol w="817267">
                  <a:extLst>
                    <a:ext uri="{9D8B030D-6E8A-4147-A177-3AD203B41FA5}">
                      <a16:colId xmlns:a16="http://schemas.microsoft.com/office/drawing/2014/main" xmlns="" val="487934717"/>
                    </a:ext>
                  </a:extLst>
                </a:gridCol>
                <a:gridCol w="1563756">
                  <a:extLst>
                    <a:ext uri="{9D8B030D-6E8A-4147-A177-3AD203B41FA5}">
                      <a16:colId xmlns:a16="http://schemas.microsoft.com/office/drawing/2014/main" xmlns="" val="191239475"/>
                    </a:ext>
                  </a:extLst>
                </a:gridCol>
                <a:gridCol w="2029270">
                  <a:extLst>
                    <a:ext uri="{9D8B030D-6E8A-4147-A177-3AD203B41FA5}">
                      <a16:colId xmlns:a16="http://schemas.microsoft.com/office/drawing/2014/main" xmlns="" val="3271113707"/>
                    </a:ext>
                  </a:extLst>
                </a:gridCol>
              </a:tblGrid>
              <a:tr h="105774">
                <a:tc gridSpan="6">
                  <a:txBody>
                    <a:bodyPr/>
                    <a:lstStyle/>
                    <a:p>
                      <a:r>
                        <a:rPr lang="en-GB" sz="2800" dirty="0">
                          <a:effectLst/>
                          <a:latin typeface="Calibri" panose="020F0502020204030204" pitchFamily="34" charset="0"/>
                          <a:cs typeface="Calibri" panose="020F0502020204030204" pitchFamily="34" charset="0"/>
                        </a:rPr>
                        <a:t>Lean Canvas</a:t>
                      </a:r>
                      <a:endParaRPr lang="en-GB" sz="1600" dirty="0">
                        <a:effectLst/>
                        <a:latin typeface="Calibri" panose="020F0502020204030204" pitchFamily="34" charset="0"/>
                        <a:cs typeface="Calibri" panose="020F0502020204030204" pitchFamily="34" charset="0"/>
                      </a:endParaRPr>
                    </a:p>
                    <a:p>
                      <a:r>
                        <a:rPr lang="en-GB" sz="1600" dirty="0">
                          <a:effectLst/>
                          <a:latin typeface="Calibri" panose="020F0502020204030204" pitchFamily="34" charset="0"/>
                          <a:cs typeface="Calibri" panose="020F0502020204030204" pitchFamily="34" charset="0"/>
                        </a:rPr>
                        <a:t> </a:t>
                      </a:r>
                      <a:endParaRPr lang="en-IN" sz="16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nchor="ctr"/>
                </a:tc>
                <a:tc hMerge="1">
                  <a:txBody>
                    <a:bodyPr/>
                    <a:lstStyle/>
                    <a:p>
                      <a:endParaRPr lang="en-IN"/>
                    </a:p>
                  </a:txBody>
                  <a:tcPr/>
                </a:tc>
                <a:tc hMerge="1">
                  <a:txBody>
                    <a:bodyPr/>
                    <a:lstStyle/>
                    <a:p>
                      <a:endParaRPr lang="en-IN" sz="1200">
                        <a:effectLst/>
                        <a:latin typeface="Cambria" panose="02040503050406030204" pitchFamily="18" charset="0"/>
                        <a:ea typeface="MS Mincho" panose="02020609040205080304" pitchFamily="49" charset="-128"/>
                        <a:cs typeface="Times New Roman" panose="02020603050405020304" pitchFamily="18" charset="0"/>
                      </a:endParaRPr>
                    </a:p>
                  </a:txBody>
                  <a:tcPr marL="26942" marR="28189" marT="0" marB="0" anchor="ctr"/>
                </a:tc>
                <a:tc hMerge="1">
                  <a:txBody>
                    <a:bodyPr/>
                    <a:lstStyle/>
                    <a:p>
                      <a:endParaRPr lang="en-IN"/>
                    </a:p>
                  </a:txBody>
                  <a:tcPr/>
                </a:tc>
                <a:tc hMerge="1">
                  <a:txBody>
                    <a:bodyPr/>
                    <a:lstStyle/>
                    <a:p>
                      <a:endParaRPr lang="en-IN" sz="1200">
                        <a:effectLst/>
                        <a:latin typeface="Cambria" panose="02040503050406030204" pitchFamily="18" charset="0"/>
                        <a:ea typeface="MS Mincho" panose="02020609040205080304" pitchFamily="49" charset="-128"/>
                        <a:cs typeface="Times New Roman" panose="02020603050405020304" pitchFamily="18" charset="0"/>
                      </a:endParaRPr>
                    </a:p>
                  </a:txBody>
                  <a:tcPr marL="26942" marR="28189" marT="0" marB="0" anchor="ctr"/>
                </a:tc>
                <a:tc hMerge="1">
                  <a:txBody>
                    <a:bodyPr/>
                    <a:lstStyle/>
                    <a:p>
                      <a:endParaRPr/>
                    </a:p>
                  </a:txBody>
                  <a:tcPr marL="20207" marR="21142" marT="0" marB="0" anchor="ctr"/>
                </a:tc>
                <a:extLst>
                  <a:ext uri="{0D108BD9-81ED-4DB2-BD59-A6C34878D82A}">
                    <a16:rowId xmlns:a16="http://schemas.microsoft.com/office/drawing/2014/main" xmlns="" val="1129357058"/>
                  </a:ext>
                </a:extLst>
              </a:tr>
              <a:tr h="2362892">
                <a:tc>
                  <a:txBody>
                    <a:bodyPr/>
                    <a:lstStyle/>
                    <a:p>
                      <a:r>
                        <a:rPr lang="en-GB" sz="1400" b="1" dirty="0">
                          <a:effectLst/>
                          <a:latin typeface="Calibri" panose="020F0502020204030204" pitchFamily="34" charset="0"/>
                          <a:cs typeface="Calibri" panose="020F0502020204030204" pitchFamily="34" charset="0"/>
                        </a:rPr>
                        <a:t>Problem</a:t>
                      </a:r>
                    </a:p>
                    <a:p>
                      <a:r>
                        <a:rPr lang="en-GB" sz="1200" dirty="0">
                          <a:effectLst/>
                          <a:latin typeface="Calibri" panose="020F0502020204030204" pitchFamily="34" charset="0"/>
                          <a:ea typeface="MS Mincho" panose="02020609040205080304" pitchFamily="49" charset="-128"/>
                          <a:cs typeface="Calibri" panose="020F0502020204030204" pitchFamily="34" charset="0"/>
                        </a:rPr>
                        <a:t>The accumulated floodwater In the subway road transport system due to heavy rain and overflow of rivers and lakes in the surroundings causing trouble that makes transportation difficult. </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a:txBody>
                    <a:bodyPr/>
                    <a:lstStyle/>
                    <a:p>
                      <a:r>
                        <a:rPr lang="en-GB" sz="1400" b="1" dirty="0">
                          <a:effectLst/>
                          <a:latin typeface="Calibri" panose="020F0502020204030204" pitchFamily="34" charset="0"/>
                          <a:cs typeface="Calibri" panose="020F0502020204030204" pitchFamily="34" charset="0"/>
                        </a:rPr>
                        <a:t>Solution</a:t>
                      </a:r>
                      <a:endParaRPr lang="en-IN" sz="1400" b="1" dirty="0">
                        <a:effectLst/>
                        <a:latin typeface="Calibri" panose="020F0502020204030204" pitchFamily="34" charset="0"/>
                        <a:cs typeface="Calibri" panose="020F0502020204030204" pitchFamily="34" charset="0"/>
                      </a:endParaRPr>
                    </a:p>
                    <a:p>
                      <a:r>
                        <a:rPr lang="en-GB" sz="1200" dirty="0">
                          <a:effectLst/>
                          <a:latin typeface="Calibri" panose="020F0502020204030204" pitchFamily="34" charset="0"/>
                          <a:cs typeface="Calibri" panose="020F0502020204030204" pitchFamily="34" charset="0"/>
                        </a:rPr>
                        <a:t>Removing the flood water inside the subways automatically at the time of heavy rains or flood and all time surveillance of all subway from a single control room using IoT.</a:t>
                      </a:r>
                    </a:p>
                  </a:txBody>
                  <a:tcPr marL="20207" marR="21142" marT="0" marB="0"/>
                </a:tc>
                <a:tc rowSpan="2" gridSpan="2">
                  <a:txBody>
                    <a:bodyPr/>
                    <a:lstStyle/>
                    <a:p>
                      <a:r>
                        <a:rPr lang="en-GB" sz="1400" b="1" dirty="0">
                          <a:effectLst/>
                          <a:latin typeface="Calibri" panose="020F0502020204030204" pitchFamily="34" charset="0"/>
                          <a:cs typeface="Calibri" panose="020F0502020204030204" pitchFamily="34" charset="0"/>
                        </a:rPr>
                        <a:t>Unique Value Proposition</a:t>
                      </a:r>
                    </a:p>
                    <a:p>
                      <a:r>
                        <a:rPr lang="en-GB" sz="1200" b="0" dirty="0">
                          <a:effectLst/>
                          <a:latin typeface="Calibri" panose="020F0502020204030204" pitchFamily="34" charset="0"/>
                          <a:cs typeface="Calibri" panose="020F0502020204030204" pitchFamily="34" charset="0"/>
                        </a:rPr>
                        <a:t>The automation and the ability to control a mass number of subways from a single control room anytime from anywhere using mobile applications makes our idea to stand unique.</a:t>
                      </a:r>
                    </a:p>
                    <a:p>
                      <a:r>
                        <a:rPr lang="en-GB" sz="1200" b="1" dirty="0">
                          <a:effectLst/>
                          <a:latin typeface="Calibri" panose="020F0502020204030204" pitchFamily="34" charset="0"/>
                          <a:cs typeface="Calibri" panose="020F0502020204030204" pitchFamily="34" charset="0"/>
                        </a:rPr>
                        <a:t> </a:t>
                      </a:r>
                    </a:p>
                    <a:p>
                      <a:r>
                        <a:rPr lang="en-GB" sz="1200" b="1" dirty="0">
                          <a:effectLst/>
                          <a:latin typeface="Calibri" panose="020F0502020204030204" pitchFamily="34" charset="0"/>
                          <a:cs typeface="Calibri" panose="020F0502020204030204" pitchFamily="34" charset="0"/>
                        </a:rPr>
                        <a:t> </a:t>
                      </a:r>
                      <a:endParaRPr lang="en-IN" sz="1200" b="1" dirty="0">
                        <a:latin typeface="Calibri" panose="020F0502020204030204" pitchFamily="34" charset="0"/>
                        <a:cs typeface="Calibri" panose="020F0502020204030204" pitchFamily="34" charset="0"/>
                      </a:endParaRPr>
                    </a:p>
                  </a:txBody>
                  <a:tcPr marL="20207" marR="21142" marT="0" marB="0"/>
                </a:tc>
                <a:tc rowSpan="2" hMerge="1">
                  <a:txBody>
                    <a:bodyPr/>
                    <a:lstStyle/>
                    <a:p>
                      <a:endParaRPr lang="en-IN"/>
                    </a:p>
                  </a:txBody>
                  <a:tcPr/>
                </a:tc>
                <a:tc>
                  <a:txBody>
                    <a:bodyPr/>
                    <a:lstStyle/>
                    <a:p>
                      <a:r>
                        <a:rPr lang="en-GB" sz="1400" b="1" dirty="0">
                          <a:effectLst/>
                          <a:latin typeface="Calibri" panose="020F0502020204030204" pitchFamily="34" charset="0"/>
                          <a:cs typeface="Calibri" panose="020F0502020204030204" pitchFamily="34" charset="0"/>
                        </a:rPr>
                        <a:t>Unfair Advantage</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IoT integration expertise</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Proprietary flood detection algorithm</a:t>
                      </a:r>
                    </a:p>
                    <a:p>
                      <a:pPr marL="0" indent="0">
                        <a:buFont typeface="Arial" panose="020B0604020202020204" pitchFamily="34" charset="0"/>
                        <a:buNone/>
                      </a:pPr>
                      <a:endParaRPr lang="en-IN" sz="1200" dirty="0">
                        <a:latin typeface="Calibri" panose="020F0502020204030204" pitchFamily="34" charset="0"/>
                        <a:cs typeface="Calibri" panose="020F0502020204030204" pitchFamily="34" charset="0"/>
                      </a:endParaRPr>
                    </a:p>
                  </a:txBody>
                  <a:tcPr marL="20207" marR="21142" marT="0" marB="0"/>
                </a:tc>
                <a:tc rowSpan="2">
                  <a:txBody>
                    <a:bodyPr/>
                    <a:lstStyle/>
                    <a:p>
                      <a:r>
                        <a:rPr lang="en-GB" sz="1400" b="1" dirty="0">
                          <a:effectLst/>
                          <a:latin typeface="Calibri" panose="020F0502020204030204" pitchFamily="34" charset="0"/>
                          <a:cs typeface="Calibri" panose="020F0502020204030204" pitchFamily="34" charset="0"/>
                        </a:rPr>
                        <a:t>Customer Segments</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Urban authorities </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Emergency services</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Infrastructure developers</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Collaborate with IoT provider for seamless communication.</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Collaborate with pilot cities for trials.</a:t>
                      </a:r>
                    </a:p>
                    <a:p>
                      <a:r>
                        <a:rPr lang="en-GB" sz="1200" dirty="0">
                          <a:effectLst/>
                          <a:latin typeface="Calibri" panose="020F0502020204030204" pitchFamily="34" charset="0"/>
                          <a:cs typeface="Calibri" panose="020F0502020204030204" pitchFamily="34" charset="0"/>
                        </a:rPr>
                        <a:t> </a:t>
                      </a:r>
                    </a:p>
                    <a:p>
                      <a:r>
                        <a:rPr lang="en-GB" sz="1200" dirty="0">
                          <a:effectLst/>
                          <a:latin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extLst>
                  <a:ext uri="{0D108BD9-81ED-4DB2-BD59-A6C34878D82A}">
                    <a16:rowId xmlns:a16="http://schemas.microsoft.com/office/drawing/2014/main" xmlns="" val="2133129468"/>
                  </a:ext>
                </a:extLst>
              </a:tr>
              <a:tr h="1407984">
                <a:tc>
                  <a:txBody>
                    <a:bodyPr/>
                    <a:lstStyle/>
                    <a:p>
                      <a:r>
                        <a:rPr lang="en-GB" sz="1200" b="1" dirty="0">
                          <a:effectLst/>
                          <a:latin typeface="Calibri" panose="020F0502020204030204" pitchFamily="34" charset="0"/>
                          <a:cs typeface="Calibri" panose="020F0502020204030204" pitchFamily="34" charset="0"/>
                        </a:rPr>
                        <a:t>Existing Alternatives</a:t>
                      </a:r>
                    </a:p>
                    <a:p>
                      <a:r>
                        <a:rPr lang="en-GB" sz="1200" dirty="0">
                          <a:effectLst/>
                          <a:latin typeface="Calibri" panose="020F0502020204030204" pitchFamily="34" charset="0"/>
                          <a:cs typeface="Calibri" panose="020F0502020204030204" pitchFamily="34" charset="0"/>
                        </a:rPr>
                        <a:t> The manual pumping out of water from the inundated subway is practised at present which lags in timely intervention causing prolonged closures of subways.</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a:txBody>
                    <a:bodyPr/>
                    <a:lstStyle/>
                    <a:p>
                      <a:r>
                        <a:rPr lang="en-GB" sz="1200" b="1" dirty="0">
                          <a:effectLst/>
                          <a:latin typeface="Calibri" panose="020F0502020204030204" pitchFamily="34" charset="0"/>
                          <a:cs typeface="Calibri" panose="020F0502020204030204" pitchFamily="34" charset="0"/>
                        </a:rPr>
                        <a:t>Key Metrics</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Data accuracy</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Automation</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Timely intervention</a:t>
                      </a:r>
                    </a:p>
                    <a:p>
                      <a:pPr marL="171450" indent="-171450">
                        <a:buFont typeface="Arial" panose="020B0604020202020204" pitchFamily="34" charset="0"/>
                        <a:buChar char="•"/>
                      </a:pPr>
                      <a:r>
                        <a:rPr lang="en-GB" sz="1200" dirty="0">
                          <a:effectLst/>
                          <a:latin typeface="Calibri" panose="020F0502020204030204" pitchFamily="34" charset="0"/>
                          <a:ea typeface="MS Mincho" panose="02020609040205080304" pitchFamily="49" charset="-128"/>
                          <a:cs typeface="Calibri" panose="020F0502020204030204" pitchFamily="34" charset="0"/>
                        </a:rPr>
                        <a:t>Real time monitoring</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gridSpan="2" vMerge="1">
                  <a:txBody>
                    <a:bodyPr/>
                    <a:lstStyle/>
                    <a:p>
                      <a:endParaRPr/>
                    </a:p>
                  </a:txBody>
                  <a:tcPr marL="26942" marR="28189" marT="0" marB="0"/>
                </a:tc>
                <a:tc hMerge="1" vMerge="1">
                  <a:txBody>
                    <a:bodyPr/>
                    <a:lstStyle/>
                    <a:p>
                      <a:endParaRPr lang="en-IN"/>
                    </a:p>
                  </a:txBody>
                  <a:tcPr/>
                </a:tc>
                <a:tc>
                  <a:txBody>
                    <a:bodyPr/>
                    <a:lstStyle/>
                    <a:p>
                      <a:r>
                        <a:rPr lang="en-GB" sz="1200" b="1" dirty="0">
                          <a:effectLst/>
                          <a:latin typeface="Calibri" panose="020F0502020204030204" pitchFamily="34" charset="0"/>
                          <a:cs typeface="Calibri" panose="020F0502020204030204" pitchFamily="34" charset="0"/>
                        </a:rPr>
                        <a:t>Channels</a:t>
                      </a:r>
                      <a:endParaRPr lang="en-IN" sz="1200" b="1" dirty="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Collaborative projects </a:t>
                      </a:r>
                    </a:p>
                    <a:p>
                      <a:pPr marL="171450" indent="-171450">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Partnerships and alliances</a:t>
                      </a:r>
                    </a:p>
                  </a:txBody>
                  <a:tcPr marL="20207" marR="21142" marT="0" marB="0"/>
                </a:tc>
                <a:tc vMerge="1">
                  <a:txBody>
                    <a:bodyPr/>
                    <a:lstStyle/>
                    <a:p>
                      <a:endParaRPr/>
                    </a:p>
                  </a:txBody>
                  <a:tcPr marL="26942" marR="28189" marT="0" marB="0"/>
                </a:tc>
                <a:extLst>
                  <a:ext uri="{0D108BD9-81ED-4DB2-BD59-A6C34878D82A}">
                    <a16:rowId xmlns:a16="http://schemas.microsoft.com/office/drawing/2014/main" xmlns="" val="1639275429"/>
                  </a:ext>
                </a:extLst>
              </a:tr>
              <a:tr h="1636478">
                <a:tc gridSpan="3">
                  <a:txBody>
                    <a:bodyPr/>
                    <a:lstStyle/>
                    <a:p>
                      <a:r>
                        <a:rPr lang="en-GB" sz="1200" b="1" dirty="0">
                          <a:effectLst/>
                          <a:latin typeface="Calibri" panose="020F0502020204030204" pitchFamily="34" charset="0"/>
                          <a:cs typeface="Calibri" panose="020F0502020204030204" pitchFamily="34" charset="0"/>
                        </a:rPr>
                        <a:t>Cost Structure</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Software licences</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Prototyping materials</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Manufacturing materials</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Assembly and production</a:t>
                      </a:r>
                    </a:p>
                    <a:p>
                      <a:pPr marL="171450" indent="-171450">
                        <a:buFont typeface="Arial" panose="020B0604020202020204" pitchFamily="34" charset="0"/>
                        <a:buChar char="•"/>
                      </a:pPr>
                      <a:r>
                        <a:rPr lang="en-GB" sz="1200" b="0" dirty="0">
                          <a:effectLst/>
                          <a:latin typeface="Calibri" panose="020F0502020204030204" pitchFamily="34" charset="0"/>
                          <a:cs typeface="Calibri" panose="020F0502020204030204" pitchFamily="34" charset="0"/>
                        </a:rPr>
                        <a:t>Marketing and promotion</a:t>
                      </a:r>
                    </a:p>
                    <a:p>
                      <a:pPr marL="171450" indent="-171450">
                        <a:buFont typeface="Arial" panose="020B0604020202020204" pitchFamily="34" charset="0"/>
                        <a:buChar char="•"/>
                      </a:pPr>
                      <a:endParaRPr lang="en-GB" sz="1200" b="0" dirty="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200" b="0" dirty="0">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GB" sz="1200" b="0" dirty="0">
                        <a:effectLst/>
                        <a:latin typeface="Calibri" panose="020F0502020204030204" pitchFamily="34" charset="0"/>
                        <a:cs typeface="Calibri" panose="020F0502020204030204" pitchFamily="34" charset="0"/>
                      </a:endParaRPr>
                    </a:p>
                    <a:p>
                      <a:r>
                        <a:rPr lang="en-GB" sz="1200" dirty="0">
                          <a:effectLst/>
                          <a:latin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hMerge="1">
                  <a:txBody>
                    <a:bodyPr/>
                    <a:lstStyle/>
                    <a:p>
                      <a:endParaRPr lang="en-IN"/>
                    </a:p>
                  </a:txBody>
                  <a:tcPr/>
                </a:tc>
                <a:tc hMerge="1">
                  <a:txBody>
                    <a:bodyPr/>
                    <a:lstStyle/>
                    <a:p>
                      <a:endParaRPr lang="en-IN"/>
                    </a:p>
                  </a:txBody>
                  <a:tcPr/>
                </a:tc>
                <a:tc gridSpan="3">
                  <a:txBody>
                    <a:bodyPr/>
                    <a:lstStyle/>
                    <a:p>
                      <a:r>
                        <a:rPr lang="en-GB" sz="1200" b="1" dirty="0">
                          <a:effectLst/>
                          <a:latin typeface="Calibri" panose="020F0502020204030204" pitchFamily="34" charset="0"/>
                          <a:cs typeface="Calibri" panose="020F0502020204030204" pitchFamily="34" charset="0"/>
                        </a:rPr>
                        <a:t>Revenue Structure</a:t>
                      </a:r>
                      <a:endParaRPr lang="en-IN" sz="1200" b="1"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cs typeface="Calibri" panose="020F0502020204030204" pitchFamily="34" charset="0"/>
                        </a:rPr>
                        <a:t> Project funding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cs typeface="Calibri" panose="020F0502020204030204" pitchFamily="34" charset="0"/>
                        </a:rPr>
                        <a:t> Collaborations and competitions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effectLst/>
                          <a:latin typeface="Calibri" panose="020F0502020204030204" pitchFamily="34" charset="0"/>
                          <a:cs typeface="Calibri" panose="020F0502020204030204" pitchFamily="34" charset="0"/>
                        </a:rPr>
                        <a:t> Workshops and training sessions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200" dirty="0">
                        <a:effectLst/>
                        <a:latin typeface="Calibri" panose="020F0502020204030204" pitchFamily="34" charset="0"/>
                        <a:cs typeface="Calibri" panose="020F0502020204030204" pitchFamily="34" charset="0"/>
                      </a:endParaRPr>
                    </a:p>
                    <a:p>
                      <a:endParaRPr lang="en-IN" sz="12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4176394532"/>
                  </a:ext>
                </a:extLst>
              </a:tr>
              <a:tr h="263250">
                <a:tc gridSpan="6">
                  <a:txBody>
                    <a:bodyPr/>
                    <a:lstStyle/>
                    <a:p>
                      <a:endParaRPr lang="en-IN" sz="1600" dirty="0">
                        <a:effectLst/>
                        <a:latin typeface="Calibri" panose="020F0502020204030204" pitchFamily="34" charset="0"/>
                        <a:ea typeface="MS Mincho" panose="02020609040205080304" pitchFamily="49" charset="-128"/>
                        <a:cs typeface="Calibri" panose="020F0502020204030204" pitchFamily="34" charset="0"/>
                      </a:endParaRPr>
                    </a:p>
                  </a:txBody>
                  <a:tcPr marL="20207" marR="21142"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259838484"/>
                  </a:ext>
                </a:extLst>
              </a:tr>
            </a:tbl>
          </a:graphicData>
        </a:graphic>
      </p:graphicFrame>
    </p:spTree>
    <p:extLst>
      <p:ext uri="{BB962C8B-B14F-4D97-AF65-F5344CB8AC3E}">
        <p14:creationId xmlns:p14="http://schemas.microsoft.com/office/powerpoint/2010/main" val="354347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2311450" y="3522525"/>
            <a:ext cx="4887600" cy="585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3800">
                <a:solidFill>
                  <a:srgbClr val="660000"/>
                </a:solidFill>
              </a:rPr>
              <a:t>THANK YOU </a:t>
            </a:r>
            <a:endParaRPr sz="3800">
              <a:solidFill>
                <a:srgbClr val="66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2242286" y="260602"/>
            <a:ext cx="5078996" cy="557562"/>
          </a:xfrm>
          <a:prstGeom prst="rect">
            <a:avLst/>
          </a:prstGeom>
        </p:spPr>
        <p:txBody>
          <a:bodyPr spcFirstLastPara="1" wrap="square" lIns="91425" tIns="91425" rIns="91425" bIns="91425" anchor="t" anchorCtr="0">
            <a:normAutofit fontScale="90000"/>
          </a:bodyPr>
          <a:lstStyle/>
          <a:p>
            <a:r>
              <a:rPr lang="en-US" b="1" dirty="0"/>
              <a:t>IDEA / APPROACH DETAILS</a:t>
            </a:r>
            <a:endParaRPr b="1" dirty="0"/>
          </a:p>
        </p:txBody>
      </p:sp>
      <p:sp>
        <p:nvSpPr>
          <p:cNvPr id="4" name="Text Placeholder 3"/>
          <p:cNvSpPr>
            <a:spLocks noGrp="1"/>
          </p:cNvSpPr>
          <p:nvPr>
            <p:ph type="body" idx="1"/>
          </p:nvPr>
        </p:nvSpPr>
        <p:spPr>
          <a:xfrm>
            <a:off x="163552" y="1370776"/>
            <a:ext cx="4222595" cy="4400447"/>
          </a:xfrm>
        </p:spPr>
        <p:txBody>
          <a:bodyPr>
            <a:normAutofit/>
          </a:bodyPr>
          <a:lstStyle/>
          <a:p>
            <a:pPr>
              <a:buFont typeface="Arial" panose="020B0604020202020204" pitchFamily="34" charset="0"/>
              <a:buChar char="•"/>
            </a:pPr>
            <a:r>
              <a:rPr lang="en-US" sz="1600" b="0" dirty="0"/>
              <a:t>Challenges : Urban flooding, specifically inundation of subways during rainfall. </a:t>
            </a:r>
          </a:p>
          <a:p>
            <a:pPr>
              <a:buFont typeface="Arial" panose="020B0604020202020204" pitchFamily="34" charset="0"/>
              <a:buChar char="•"/>
            </a:pPr>
            <a:r>
              <a:rPr lang="en-US" sz="1600" b="0" dirty="0"/>
              <a:t>Significance : Subways at heightened risk. </a:t>
            </a:r>
            <a:endParaRPr lang="en-IN" sz="1600" b="0" dirty="0"/>
          </a:p>
        </p:txBody>
      </p:sp>
      <p:sp>
        <p:nvSpPr>
          <p:cNvPr id="5" name="Text Placeholder 4"/>
          <p:cNvSpPr>
            <a:spLocks noGrp="1"/>
          </p:cNvSpPr>
          <p:nvPr>
            <p:ph type="body" idx="2"/>
          </p:nvPr>
        </p:nvSpPr>
        <p:spPr>
          <a:xfrm>
            <a:off x="4386146" y="1370776"/>
            <a:ext cx="4446154" cy="5048685"/>
          </a:xfrm>
        </p:spPr>
        <p:txBody>
          <a:bodyPr>
            <a:normAutofit/>
          </a:bodyPr>
          <a:lstStyle/>
          <a:p>
            <a:pPr marL="139700" indent="0">
              <a:buNone/>
            </a:pPr>
            <a:r>
              <a:rPr lang="en-US" sz="1600" b="0" dirty="0"/>
              <a:t>Recently Chennai city received 468mm of rain between December 4 and 5 that led to massive flooding.17 out of 22 subways in the city was closed due to water logging and it took nearly one week to completely drain the flood water, where the automation lagged.</a:t>
            </a:r>
            <a:endParaRPr lang="en-IN" sz="1600" b="0" dirty="0"/>
          </a:p>
        </p:txBody>
      </p:sp>
      <p:pic>
        <p:nvPicPr>
          <p:cNvPr id="7" name="Picture 6"/>
          <p:cNvPicPr>
            <a:picLocks noChangeAspect="1"/>
          </p:cNvPicPr>
          <p:nvPr/>
        </p:nvPicPr>
        <p:blipFill>
          <a:blip r:embed="rId3"/>
          <a:stretch>
            <a:fillRect/>
          </a:stretch>
        </p:blipFill>
        <p:spPr>
          <a:xfrm>
            <a:off x="4627048" y="3429000"/>
            <a:ext cx="2252918" cy="1241076"/>
          </a:xfrm>
          <a:prstGeom prst="rect">
            <a:avLst/>
          </a:prstGeom>
        </p:spPr>
      </p:pic>
      <p:pic>
        <p:nvPicPr>
          <p:cNvPr id="9" name="Picture 8"/>
          <p:cNvPicPr>
            <a:picLocks noChangeAspect="1"/>
          </p:cNvPicPr>
          <p:nvPr/>
        </p:nvPicPr>
        <p:blipFill>
          <a:blip r:embed="rId4"/>
          <a:stretch>
            <a:fillRect/>
          </a:stretch>
        </p:blipFill>
        <p:spPr>
          <a:xfrm>
            <a:off x="6868406" y="5149171"/>
            <a:ext cx="2112042" cy="1270290"/>
          </a:xfrm>
          <a:prstGeom prst="rect">
            <a:avLst/>
          </a:prstGeom>
        </p:spPr>
      </p:pic>
      <p:sp>
        <p:nvSpPr>
          <p:cNvPr id="3" name="TextBox 2"/>
          <p:cNvSpPr txBox="1"/>
          <p:nvPr/>
        </p:nvSpPr>
        <p:spPr>
          <a:xfrm>
            <a:off x="4467130" y="5898282"/>
            <a:ext cx="2355746" cy="307777"/>
          </a:xfrm>
          <a:prstGeom prst="rect">
            <a:avLst/>
          </a:prstGeom>
          <a:noFill/>
        </p:spPr>
        <p:txBody>
          <a:bodyPr wrap="square">
            <a:spAutoFit/>
          </a:bodyPr>
          <a:lstStyle/>
          <a:p>
            <a:r>
              <a:rPr lang="en-US" dirty="0"/>
              <a:t>   </a:t>
            </a:r>
            <a:r>
              <a:rPr lang="en-US" dirty="0" err="1"/>
              <a:t>Pazhavanthangal</a:t>
            </a:r>
            <a:r>
              <a:rPr lang="en-US" dirty="0"/>
              <a:t> subway</a:t>
            </a:r>
          </a:p>
        </p:txBody>
      </p:sp>
      <p:sp>
        <p:nvSpPr>
          <p:cNvPr id="8" name="TextBox 7"/>
          <p:cNvSpPr txBox="1"/>
          <p:nvPr/>
        </p:nvSpPr>
        <p:spPr>
          <a:xfrm>
            <a:off x="6961867" y="3974841"/>
            <a:ext cx="2029521" cy="307777"/>
          </a:xfrm>
          <a:prstGeom prst="rect">
            <a:avLst/>
          </a:prstGeom>
          <a:noFill/>
        </p:spPr>
        <p:txBody>
          <a:bodyPr wrap="square">
            <a:spAutoFit/>
          </a:bodyPr>
          <a:lstStyle/>
          <a:p>
            <a:r>
              <a:rPr lang="en-US" dirty="0" err="1"/>
              <a:t>Villivakkam</a:t>
            </a:r>
            <a:r>
              <a:rPr lang="en-US" dirty="0"/>
              <a:t> subway</a:t>
            </a:r>
          </a:p>
        </p:txBody>
      </p:sp>
      <p:pic>
        <p:nvPicPr>
          <p:cNvPr id="1040" name="Picture 16" descr="Communications materials - United Nations Sustainable Develo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286" y="3639486"/>
            <a:ext cx="1013820" cy="95707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munications materials - United Nations Sustainable Developm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195" y="2587109"/>
            <a:ext cx="1013821" cy="9280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mmunications materials - United Nations Sustainable Develop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881" y="3677033"/>
            <a:ext cx="1013821" cy="8950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mmunications materials - United Nations Sustainable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239" y="2599351"/>
            <a:ext cx="862029" cy="92807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mmunications materials - United Nations Sustainable Developmen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152" y="2587109"/>
            <a:ext cx="936702" cy="101640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hennai citizens dramatically pull out a submerged bus from flooded subway  (Video) | India.c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55" y="4841908"/>
            <a:ext cx="1209837" cy="101640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6755" y="5861092"/>
            <a:ext cx="1191431" cy="385092"/>
          </a:xfrm>
          <a:prstGeom prst="rect">
            <a:avLst/>
          </a:prstGeom>
          <a:solidFill>
            <a:schemeClr val="tx2">
              <a:lumMod val="50000"/>
            </a:schemeClr>
          </a:solidFill>
          <a:ln>
            <a:solidFill>
              <a:schemeClr val="tx2">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00" dirty="0">
                <a:solidFill>
                  <a:schemeClr val="bg1"/>
                </a:solidFill>
              </a:rPr>
              <a:t>Delayed evacuation</a:t>
            </a:r>
            <a:endParaRPr lang="en-IN" sz="1300" dirty="0">
              <a:solidFill>
                <a:schemeClr val="bg1"/>
              </a:solidFill>
            </a:endParaRPr>
          </a:p>
        </p:txBody>
      </p:sp>
      <p:pic>
        <p:nvPicPr>
          <p:cNvPr id="1052" name="Picture 28" descr="9,200+ Public Safety Icon Stock Illustrations, Royalty-Free Vector Graphics  &amp; Clip Art - iStock | Police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6619" y="5149171"/>
            <a:ext cx="1180630" cy="10926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420036" y="6206059"/>
            <a:ext cx="1279566" cy="401444"/>
          </a:xfrm>
          <a:prstGeom prst="rect">
            <a:avLst/>
          </a:prstGeom>
          <a:solidFill>
            <a:schemeClr val="tx2">
              <a:lumMod val="50000"/>
            </a:schemeClr>
          </a:solidFill>
          <a:ln>
            <a:solidFill>
              <a:schemeClr val="tx2">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00" dirty="0">
                <a:solidFill>
                  <a:schemeClr val="bg1"/>
                </a:solidFill>
              </a:rPr>
              <a:t>Compromised public safety</a:t>
            </a:r>
            <a:endParaRPr lang="en-IN" sz="1300" dirty="0">
              <a:solidFill>
                <a:schemeClr val="bg1"/>
              </a:solidFill>
            </a:endParaRPr>
          </a:p>
        </p:txBody>
      </p:sp>
      <p:pic>
        <p:nvPicPr>
          <p:cNvPr id="1054" name="Picture 30" descr="3,000+ Road Closed Symbol Stock Photos, Pictures &amp; Royalty-Free Images -  iStock"/>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82040" y="4670076"/>
            <a:ext cx="1774083" cy="11520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802022" y="5819607"/>
            <a:ext cx="1435975" cy="401444"/>
          </a:xfrm>
          <a:prstGeom prst="rect">
            <a:avLst/>
          </a:prstGeom>
          <a:solidFill>
            <a:schemeClr val="tx2">
              <a:lumMod val="50000"/>
            </a:schemeClr>
          </a:solidFill>
          <a:ln>
            <a:solidFill>
              <a:schemeClr val="tx2">
                <a:lumMod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300" dirty="0">
                <a:solidFill>
                  <a:schemeClr val="bg1"/>
                </a:solidFill>
              </a:rPr>
              <a:t>Prolonged subway closures</a:t>
            </a:r>
            <a:endParaRPr lang="en-IN" sz="13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F615E-75F6-8752-A409-F7AAD23CDE11}"/>
              </a:ext>
            </a:extLst>
          </p:cNvPr>
          <p:cNvSpPr>
            <a:spLocks noGrp="1"/>
          </p:cNvSpPr>
          <p:nvPr>
            <p:ph type="title"/>
          </p:nvPr>
        </p:nvSpPr>
        <p:spPr>
          <a:xfrm>
            <a:off x="2182433" y="255106"/>
            <a:ext cx="4531518" cy="430887"/>
          </a:xfrm>
        </p:spPr>
        <p:txBody>
          <a:bodyPr/>
          <a:lstStyle/>
          <a:p>
            <a:r>
              <a:rPr lang="en-US" dirty="0"/>
              <a:t>Idea/Approach Details</a:t>
            </a:r>
            <a:endParaRPr lang="en-IN" dirty="0"/>
          </a:p>
        </p:txBody>
      </p:sp>
      <p:sp>
        <p:nvSpPr>
          <p:cNvPr id="3" name="Rectangle 2">
            <a:extLst>
              <a:ext uri="{FF2B5EF4-FFF2-40B4-BE49-F238E27FC236}">
                <a16:creationId xmlns:a16="http://schemas.microsoft.com/office/drawing/2014/main" xmlns="" id="{CF663C5E-FB2F-43FE-900C-72391416B1BA}"/>
              </a:ext>
            </a:extLst>
          </p:cNvPr>
          <p:cNvSpPr/>
          <p:nvPr/>
        </p:nvSpPr>
        <p:spPr>
          <a:xfrm>
            <a:off x="436028" y="1550675"/>
            <a:ext cx="8024327" cy="3046988"/>
          </a:xfrm>
          <a:prstGeom prst="rect">
            <a:avLst/>
          </a:prstGeom>
        </p:spPr>
        <p:txBody>
          <a:bodyPr wrap="square">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Our project strategically addresses urban subways flood management, employing </a:t>
            </a:r>
            <a:r>
              <a:rPr lang="en-IN" sz="2400" b="1" dirty="0">
                <a:latin typeface="Times New Roman" panose="02020603050405020304" pitchFamily="18" charset="0"/>
                <a:cs typeface="Times New Roman" panose="02020603050405020304" pitchFamily="18" charset="0"/>
              </a:rPr>
              <a:t>IoT</a:t>
            </a:r>
            <a:r>
              <a:rPr lang="en-IN" sz="2400" dirty="0">
                <a:latin typeface="Times New Roman" panose="02020603050405020304" pitchFamily="18" charset="0"/>
                <a:cs typeface="Times New Roman" panose="02020603050405020304" pitchFamily="18" charset="0"/>
              </a:rPr>
              <a:t>- enabled sensors for real time detection and automated control , powered by an Arduino based system , it ensures efficient water removal and seamless subway operations.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incorporation of a centralized control room provides immediate alerts , reinforcing our commitment to safeguarding against potential disruptions.</a:t>
            </a:r>
          </a:p>
        </p:txBody>
      </p:sp>
      <p:pic>
        <p:nvPicPr>
          <p:cNvPr id="5" name="Picture 7" descr="C:\Users\admin\Pictures\Screenshots\Screenshot (1).png">
            <a:extLst>
              <a:ext uri="{FF2B5EF4-FFF2-40B4-BE49-F238E27FC236}">
                <a16:creationId xmlns:a16="http://schemas.microsoft.com/office/drawing/2014/main" xmlns="" id="{6D7DA9B4-8C79-4EA1-AED1-81BB15AFBE48}"/>
              </a:ext>
            </a:extLst>
          </p:cNvPr>
          <p:cNvPicPr>
            <a:picLocks noChangeAspect="1" noChangeArrowheads="1"/>
          </p:cNvPicPr>
          <p:nvPr/>
        </p:nvPicPr>
        <p:blipFill>
          <a:blip r:embed="rId2"/>
          <a:srcRect/>
          <a:stretch>
            <a:fillRect/>
          </a:stretch>
        </p:blipFill>
        <p:spPr bwMode="auto">
          <a:xfrm>
            <a:off x="600106" y="4763909"/>
            <a:ext cx="2217740" cy="1838985"/>
          </a:xfrm>
          <a:prstGeom prst="rect">
            <a:avLst/>
          </a:prstGeom>
          <a:noFill/>
        </p:spPr>
      </p:pic>
      <p:pic>
        <p:nvPicPr>
          <p:cNvPr id="6" name="Picture 5" descr="A screenshot of a computer&#10;&#10;Description automatically generated">
            <a:extLst>
              <a:ext uri="{FF2B5EF4-FFF2-40B4-BE49-F238E27FC236}">
                <a16:creationId xmlns:a16="http://schemas.microsoft.com/office/drawing/2014/main" xmlns="" id="{31845628-58FA-4EE9-AD4C-EC5BD8CDC743}"/>
              </a:ext>
            </a:extLst>
          </p:cNvPr>
          <p:cNvPicPr>
            <a:picLocks noChangeAspect="1"/>
          </p:cNvPicPr>
          <p:nvPr/>
        </p:nvPicPr>
        <p:blipFill>
          <a:blip r:embed="rId3"/>
          <a:stretch>
            <a:fillRect/>
          </a:stretch>
        </p:blipFill>
        <p:spPr>
          <a:xfrm>
            <a:off x="5850294" y="4799255"/>
            <a:ext cx="3156402" cy="1956108"/>
          </a:xfrm>
          <a:prstGeom prst="rect">
            <a:avLst/>
          </a:prstGeom>
        </p:spPr>
      </p:pic>
      <p:pic>
        <p:nvPicPr>
          <p:cNvPr id="7" name="Picture 4">
            <a:extLst>
              <a:ext uri="{FF2B5EF4-FFF2-40B4-BE49-F238E27FC236}">
                <a16:creationId xmlns:a16="http://schemas.microsoft.com/office/drawing/2014/main" xmlns="" id="{42C76203-87EA-4BBB-A466-3411A36B5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580" y="5130306"/>
            <a:ext cx="2629134" cy="129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00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B77AFC-5C2F-E96E-FA1D-114E796C3989}"/>
              </a:ext>
            </a:extLst>
          </p:cNvPr>
          <p:cNvSpPr>
            <a:spLocks noGrp="1"/>
          </p:cNvSpPr>
          <p:nvPr>
            <p:ph type="title"/>
          </p:nvPr>
        </p:nvSpPr>
        <p:spPr>
          <a:xfrm>
            <a:off x="1078413" y="191107"/>
            <a:ext cx="6015038" cy="430887"/>
          </a:xfrm>
        </p:spPr>
        <p:txBody>
          <a:bodyPr/>
          <a:lstStyle/>
          <a:p>
            <a:pPr algn="ctr"/>
            <a:r>
              <a:rPr lang="en-IN" dirty="0"/>
              <a:t>Block diagram of Proposed Idea</a:t>
            </a:r>
          </a:p>
        </p:txBody>
      </p:sp>
      <p:pic>
        <p:nvPicPr>
          <p:cNvPr id="6" name="Picture 5">
            <a:extLst>
              <a:ext uri="{FF2B5EF4-FFF2-40B4-BE49-F238E27FC236}">
                <a16:creationId xmlns:a16="http://schemas.microsoft.com/office/drawing/2014/main" xmlns="" id="{C8AB3CD6-78CE-4FB5-8E8B-2CBF28F2CC0E}"/>
              </a:ext>
            </a:extLst>
          </p:cNvPr>
          <p:cNvPicPr>
            <a:picLocks noChangeAspect="1"/>
          </p:cNvPicPr>
          <p:nvPr/>
        </p:nvPicPr>
        <p:blipFill>
          <a:blip r:embed="rId3"/>
          <a:stretch>
            <a:fillRect/>
          </a:stretch>
        </p:blipFill>
        <p:spPr>
          <a:xfrm>
            <a:off x="0" y="1409301"/>
            <a:ext cx="9144000" cy="5140411"/>
          </a:xfrm>
          <a:prstGeom prst="rect">
            <a:avLst/>
          </a:prstGeom>
        </p:spPr>
      </p:pic>
    </p:spTree>
    <p:extLst>
      <p:ext uri="{BB962C8B-B14F-4D97-AF65-F5344CB8AC3E}">
        <p14:creationId xmlns:p14="http://schemas.microsoft.com/office/powerpoint/2010/main" val="3929773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E6DB94-E3BE-99B6-41D1-673BCECAC5EE}"/>
              </a:ext>
            </a:extLst>
          </p:cNvPr>
          <p:cNvSpPr>
            <a:spLocks noGrp="1"/>
          </p:cNvSpPr>
          <p:nvPr>
            <p:ph type="title"/>
          </p:nvPr>
        </p:nvSpPr>
        <p:spPr>
          <a:xfrm>
            <a:off x="167951" y="1324947"/>
            <a:ext cx="4553340" cy="553998"/>
          </a:xfrm>
        </p:spPr>
        <p:txBody>
          <a:bodyPr/>
          <a:lstStyle/>
          <a:p>
            <a:pPr lvl="0"/>
            <a:r>
              <a:rPr lang="en-IN" sz="1800" b="0" dirty="0"/>
              <a:t/>
            </a:r>
            <a:br>
              <a:rPr lang="en-IN" sz="1800" b="0" dirty="0"/>
            </a:br>
            <a:endParaRPr lang="en-IN" sz="1800" b="0" dirty="0"/>
          </a:p>
        </p:txBody>
      </p:sp>
      <p:sp>
        <p:nvSpPr>
          <p:cNvPr id="3" name="Title 1">
            <a:extLst>
              <a:ext uri="{FF2B5EF4-FFF2-40B4-BE49-F238E27FC236}">
                <a16:creationId xmlns:a16="http://schemas.microsoft.com/office/drawing/2014/main" xmlns="" id="{F8C8EC09-B2A0-811F-19C3-D4F046FE881C}"/>
              </a:ext>
            </a:extLst>
          </p:cNvPr>
          <p:cNvSpPr txBox="1">
            <a:spLocks/>
          </p:cNvSpPr>
          <p:nvPr/>
        </p:nvSpPr>
        <p:spPr>
          <a:xfrm>
            <a:off x="1572799" y="444563"/>
            <a:ext cx="6015038"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IN" dirty="0"/>
              <a:t>Proposed Technology</a:t>
            </a:r>
          </a:p>
        </p:txBody>
      </p:sp>
      <p:sp>
        <p:nvSpPr>
          <p:cNvPr id="9" name="Rectangle 8">
            <a:extLst>
              <a:ext uri="{FF2B5EF4-FFF2-40B4-BE49-F238E27FC236}">
                <a16:creationId xmlns:a16="http://schemas.microsoft.com/office/drawing/2014/main" xmlns="" id="{96F27912-E6D2-4AEE-83D0-C0DEF6FDC8FB}"/>
              </a:ext>
            </a:extLst>
          </p:cNvPr>
          <p:cNvSpPr/>
          <p:nvPr/>
        </p:nvSpPr>
        <p:spPr>
          <a:xfrm>
            <a:off x="5297968" y="1393967"/>
            <a:ext cx="3582954" cy="1477328"/>
          </a:xfrm>
          <a:prstGeom prst="rect">
            <a:avLst/>
          </a:prstGeom>
        </p:spPr>
        <p:txBody>
          <a:bodyPr wrap="square">
            <a:spAutoFit/>
          </a:bodyPr>
          <a:lstStyle/>
          <a:p>
            <a:r>
              <a:rPr lang="en-IN" sz="1800" dirty="0">
                <a:latin typeface="Times New Roman" panose="02020603050405020304" pitchFamily="18" charset="0"/>
                <a:cs typeface="Times New Roman" panose="02020603050405020304" pitchFamily="18" charset="0"/>
              </a:rPr>
              <a:t>Public Display (Things Speak): Provides real-time subway status on public-facing websites, enhancing public awareness of water levels and flood risks</a:t>
            </a:r>
            <a:r>
              <a:rPr lang="en-IN" dirty="0"/>
              <a:t>.</a:t>
            </a:r>
          </a:p>
        </p:txBody>
      </p:sp>
      <p:pic>
        <p:nvPicPr>
          <p:cNvPr id="12" name="Picture 4">
            <a:extLst>
              <a:ext uri="{FF2B5EF4-FFF2-40B4-BE49-F238E27FC236}">
                <a16:creationId xmlns:a16="http://schemas.microsoft.com/office/drawing/2014/main" xmlns="" id="{C682C896-6506-4622-AAD1-C62A465E8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39" y="2328443"/>
            <a:ext cx="2855167" cy="11322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xmlns="" id="{2585ACF3-1A4F-4519-BB66-5BAD98DE3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95" y="5654351"/>
            <a:ext cx="3539036" cy="7590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omputer&#10;&#10;Description automatically generated">
            <a:extLst>
              <a:ext uri="{FF2B5EF4-FFF2-40B4-BE49-F238E27FC236}">
                <a16:creationId xmlns:a16="http://schemas.microsoft.com/office/drawing/2014/main" xmlns="" id="{43462D5F-AEB7-4E72-BCD3-0A38B6B0D397}"/>
              </a:ext>
            </a:extLst>
          </p:cNvPr>
          <p:cNvPicPr>
            <a:picLocks noChangeAspect="1"/>
          </p:cNvPicPr>
          <p:nvPr/>
        </p:nvPicPr>
        <p:blipFill>
          <a:blip r:embed="rId5"/>
          <a:stretch>
            <a:fillRect/>
          </a:stretch>
        </p:blipFill>
        <p:spPr>
          <a:xfrm>
            <a:off x="5393093" y="3081891"/>
            <a:ext cx="3391219" cy="2382142"/>
          </a:xfrm>
          <a:prstGeom prst="rect">
            <a:avLst/>
          </a:prstGeom>
        </p:spPr>
      </p:pic>
      <p:sp>
        <p:nvSpPr>
          <p:cNvPr id="5" name="Rectangle 4">
            <a:extLst>
              <a:ext uri="{FF2B5EF4-FFF2-40B4-BE49-F238E27FC236}">
                <a16:creationId xmlns:a16="http://schemas.microsoft.com/office/drawing/2014/main" xmlns="" id="{D12886E1-32E5-42EE-B1A3-01AB4E107885}"/>
              </a:ext>
            </a:extLst>
          </p:cNvPr>
          <p:cNvSpPr/>
          <p:nvPr/>
        </p:nvSpPr>
        <p:spPr>
          <a:xfrm>
            <a:off x="382554" y="1324948"/>
            <a:ext cx="4553340" cy="923330"/>
          </a:xfrm>
          <a:prstGeom prst="rect">
            <a:avLst/>
          </a:prstGeom>
        </p:spPr>
        <p:txBody>
          <a:bodyPr wrap="square">
            <a:spAutoFit/>
          </a:bodyPr>
          <a:lstStyle/>
          <a:p>
            <a:r>
              <a:rPr lang="en-IN" sz="1800" dirty="0">
                <a:latin typeface="Times New Roman" panose="02020603050405020304" pitchFamily="18" charset="0"/>
                <a:cs typeface="Times New Roman" panose="02020603050405020304" pitchFamily="18" charset="0"/>
              </a:rPr>
              <a:t>The primary part of the </a:t>
            </a:r>
            <a:r>
              <a:rPr lang="en-IN" sz="1800" dirty="0" err="1">
                <a:latin typeface="Times New Roman" panose="02020603050405020304" pitchFamily="18" charset="0"/>
                <a:cs typeface="Times New Roman" panose="02020603050405020304" pitchFamily="18" charset="0"/>
              </a:rPr>
              <a:t>Iot</a:t>
            </a:r>
            <a:r>
              <a:rPr lang="en-IN" sz="1800" dirty="0">
                <a:latin typeface="Times New Roman" panose="02020603050405020304" pitchFamily="18" charset="0"/>
                <a:cs typeface="Times New Roman" panose="02020603050405020304" pitchFamily="18" charset="0"/>
              </a:rPr>
              <a:t> is </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Iot</a:t>
            </a:r>
            <a:r>
              <a:rPr lang="en-IN" sz="1800" dirty="0">
                <a:latin typeface="Times New Roman" panose="02020603050405020304" pitchFamily="18" charset="0"/>
                <a:cs typeface="Times New Roman" panose="02020603050405020304" pitchFamily="18" charset="0"/>
              </a:rPr>
              <a:t> platform, which consists of dashboard and other controls </a:t>
            </a:r>
          </a:p>
        </p:txBody>
      </p:sp>
      <p:sp>
        <p:nvSpPr>
          <p:cNvPr id="6" name="Rectangle 5">
            <a:extLst>
              <a:ext uri="{FF2B5EF4-FFF2-40B4-BE49-F238E27FC236}">
                <a16:creationId xmlns:a16="http://schemas.microsoft.com/office/drawing/2014/main" xmlns="" id="{5805BCAF-A30A-4B1A-B388-AA00F7B72380}"/>
              </a:ext>
            </a:extLst>
          </p:cNvPr>
          <p:cNvSpPr/>
          <p:nvPr/>
        </p:nvSpPr>
        <p:spPr>
          <a:xfrm>
            <a:off x="359687" y="5079559"/>
            <a:ext cx="4572000" cy="923330"/>
          </a:xfrm>
          <a:prstGeom prst="rect">
            <a:avLst/>
          </a:prstGeom>
        </p:spPr>
        <p:txBody>
          <a:bodyPr>
            <a:spAutoFit/>
          </a:bodyPr>
          <a:lstStyle/>
          <a:p>
            <a:r>
              <a:rPr lang="en-IN" sz="1800" dirty="0">
                <a:latin typeface="Times New Roman" panose="02020603050405020304" pitchFamily="18" charset="0"/>
                <a:cs typeface="Times New Roman" panose="02020603050405020304" pitchFamily="18" charset="0"/>
              </a:rPr>
              <a:t>The status of subway can be monitored and controlled by the </a:t>
            </a:r>
            <a:r>
              <a:rPr lang="en-IN" sz="1800" b="1" dirty="0">
                <a:latin typeface="Times New Roman" panose="02020603050405020304" pitchFamily="18" charset="0"/>
                <a:cs typeface="Times New Roman" panose="02020603050405020304" pitchFamily="18" charset="0"/>
              </a:rPr>
              <a:t>authorized person </a:t>
            </a:r>
            <a:r>
              <a:rPr lang="en-IN" sz="1800" dirty="0">
                <a:latin typeface="Times New Roman" panose="02020603050405020304" pitchFamily="18" charset="0"/>
                <a:cs typeface="Times New Roman" panose="02020603050405020304" pitchFamily="18" charset="0"/>
              </a:rPr>
              <a:t>using </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(can also accessed in Mobile phones)</a:t>
            </a:r>
          </a:p>
        </p:txBody>
      </p:sp>
      <p:sp>
        <p:nvSpPr>
          <p:cNvPr id="8" name="Rectangle 7">
            <a:extLst>
              <a:ext uri="{FF2B5EF4-FFF2-40B4-BE49-F238E27FC236}">
                <a16:creationId xmlns:a16="http://schemas.microsoft.com/office/drawing/2014/main" xmlns="" id="{7929C359-5CA0-4F9A-A16E-84A2ACA8583F}"/>
              </a:ext>
            </a:extLst>
          </p:cNvPr>
          <p:cNvSpPr/>
          <p:nvPr/>
        </p:nvSpPr>
        <p:spPr>
          <a:xfrm>
            <a:off x="382554" y="3830030"/>
            <a:ext cx="4572000" cy="1200329"/>
          </a:xfrm>
          <a:prstGeom prst="rect">
            <a:avLst/>
          </a:prstGeom>
        </p:spPr>
        <p:txBody>
          <a:bodyPr>
            <a:spAutoFit/>
          </a:bodyPr>
          <a:lstStyle/>
          <a:p>
            <a:r>
              <a:rPr lang="en-IN" sz="1800" dirty="0">
                <a:latin typeface="Times New Roman" panose="02020603050405020304" pitchFamily="18" charset="0"/>
                <a:cs typeface="Times New Roman" panose="02020603050405020304" pitchFamily="18" charset="0"/>
              </a:rPr>
              <a:t>Control Room(</a:t>
            </a:r>
            <a:r>
              <a:rPr lang="en-IN" sz="1800" dirty="0" err="1">
                <a:latin typeface="Times New Roman" panose="02020603050405020304" pitchFamily="18" charset="0"/>
                <a:cs typeface="Times New Roman" panose="02020603050405020304" pitchFamily="18" charset="0"/>
              </a:rPr>
              <a:t>Blynk</a:t>
            </a:r>
            <a:r>
              <a:rPr lang="en-IN" sz="1800" dirty="0">
                <a:latin typeface="Times New Roman" panose="02020603050405020304" pitchFamily="18" charset="0"/>
                <a:cs typeface="Times New Roman" panose="02020603050405020304" pitchFamily="18" charset="0"/>
              </a:rPr>
              <a:t>) :Authorized monitoring and manual control of subway status via a user-friendly dashboard.</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55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8B008-0192-4DBE-9E1B-A19B1F512052}"/>
              </a:ext>
            </a:extLst>
          </p:cNvPr>
          <p:cNvSpPr>
            <a:spLocks noGrp="1"/>
          </p:cNvSpPr>
          <p:nvPr>
            <p:ph type="title"/>
          </p:nvPr>
        </p:nvSpPr>
        <p:spPr>
          <a:xfrm>
            <a:off x="1170117" y="266795"/>
            <a:ext cx="8520600" cy="763600"/>
          </a:xfrm>
        </p:spPr>
        <p:txBody>
          <a:bodyPr/>
          <a:lstStyle/>
          <a:p>
            <a:r>
              <a:rPr lang="en-US" dirty="0"/>
              <a:t>FEASABILITY AND SUSTAINABILITY</a:t>
            </a:r>
            <a:endParaRPr lang="en-IN" dirty="0"/>
          </a:p>
        </p:txBody>
      </p:sp>
      <p:sp>
        <p:nvSpPr>
          <p:cNvPr id="3" name="Text Placeholder 2">
            <a:extLst>
              <a:ext uri="{FF2B5EF4-FFF2-40B4-BE49-F238E27FC236}">
                <a16:creationId xmlns:a16="http://schemas.microsoft.com/office/drawing/2014/main" xmlns="" id="{B016EFCD-3768-4CC1-A425-65780EEAF797}"/>
              </a:ext>
            </a:extLst>
          </p:cNvPr>
          <p:cNvSpPr>
            <a:spLocks noGrp="1"/>
          </p:cNvSpPr>
          <p:nvPr>
            <p:ph type="body" idx="1"/>
          </p:nvPr>
        </p:nvSpPr>
        <p:spPr/>
        <p:txBody>
          <a:bodyPr>
            <a:normAutofit/>
          </a:bodyPr>
          <a:lstStyle/>
          <a:p>
            <a:r>
              <a:rPr lang="en-IN" sz="1800" b="0" dirty="0"/>
              <a:t>Proven Technology Stack: Established technologies (Arduino ESP32, </a:t>
            </a:r>
            <a:r>
              <a:rPr lang="en-IN" sz="1800" b="0" dirty="0" err="1"/>
              <a:t>Blynk</a:t>
            </a:r>
            <a:r>
              <a:rPr lang="en-IN" sz="1800" b="0" dirty="0"/>
              <a:t>) ensure technical viability.</a:t>
            </a:r>
          </a:p>
          <a:p>
            <a:endParaRPr lang="en-IN" sz="1800" b="0" dirty="0"/>
          </a:p>
          <a:p>
            <a:r>
              <a:rPr lang="en-IN" sz="1800" b="0" dirty="0"/>
              <a:t> </a:t>
            </a:r>
            <a:r>
              <a:rPr lang="en-IN" sz="1800" b="0" dirty="0" err="1"/>
              <a:t>Cost-Effectiveness:Uses</a:t>
            </a:r>
            <a:r>
              <a:rPr lang="en-IN" sz="1800" b="0" dirty="0"/>
              <a:t> affordable components for overall feasibility.</a:t>
            </a:r>
          </a:p>
          <a:p>
            <a:endParaRPr lang="en-IN" sz="1800" b="0" dirty="0"/>
          </a:p>
          <a:p>
            <a:r>
              <a:rPr lang="en-IN" sz="1800" b="0" dirty="0"/>
              <a:t> </a:t>
            </a:r>
            <a:r>
              <a:rPr lang="en-IN" sz="1800" b="0" dirty="0" err="1"/>
              <a:t>Scalability:Modular</a:t>
            </a:r>
            <a:r>
              <a:rPr lang="en-IN" sz="1800" b="0" dirty="0"/>
              <a:t> design for easy adaptation to different subway sizes.</a:t>
            </a:r>
          </a:p>
          <a:p>
            <a:endParaRPr lang="en-IN" sz="1800" b="0" dirty="0"/>
          </a:p>
          <a:p>
            <a:r>
              <a:rPr lang="en-IN" sz="1800" b="0" dirty="0"/>
              <a:t>User-Friendly Interface: </a:t>
            </a:r>
            <a:r>
              <a:rPr lang="en-IN" sz="1800" b="0" dirty="0" err="1"/>
              <a:t>Blynk's</a:t>
            </a:r>
            <a:r>
              <a:rPr lang="en-IN" sz="1800" b="0" dirty="0"/>
              <a:t> dashboard simplifies control and monitoring.</a:t>
            </a:r>
          </a:p>
        </p:txBody>
      </p:sp>
      <p:sp>
        <p:nvSpPr>
          <p:cNvPr id="4" name="Text Placeholder 3">
            <a:extLst>
              <a:ext uri="{FF2B5EF4-FFF2-40B4-BE49-F238E27FC236}">
                <a16:creationId xmlns:a16="http://schemas.microsoft.com/office/drawing/2014/main" xmlns="" id="{156562AB-505D-47F6-9463-BADFE9428C89}"/>
              </a:ext>
            </a:extLst>
          </p:cNvPr>
          <p:cNvSpPr>
            <a:spLocks noGrp="1"/>
          </p:cNvSpPr>
          <p:nvPr>
            <p:ph type="body" idx="2"/>
          </p:nvPr>
        </p:nvSpPr>
        <p:spPr/>
        <p:txBody>
          <a:bodyPr>
            <a:normAutofit/>
          </a:bodyPr>
          <a:lstStyle/>
          <a:p>
            <a:r>
              <a:rPr lang="en-US" sz="1800" b="0" dirty="0"/>
              <a:t>Resource </a:t>
            </a:r>
            <a:r>
              <a:rPr lang="en-US" sz="1800" b="0" dirty="0" err="1"/>
              <a:t>Conservation:Efficient</a:t>
            </a:r>
            <a:r>
              <a:rPr lang="en-US" sz="1800" b="0" dirty="0"/>
              <a:t> flood management minimizes water-related damages.</a:t>
            </a:r>
          </a:p>
          <a:p>
            <a:endParaRPr lang="en-US" sz="1800" b="0" dirty="0"/>
          </a:p>
          <a:p>
            <a:r>
              <a:rPr lang="en-US" sz="1800" b="0" dirty="0"/>
              <a:t>Energy </a:t>
            </a:r>
            <a:r>
              <a:rPr lang="en-US" sz="1800" b="0" dirty="0" err="1"/>
              <a:t>Efficiency:Automated</a:t>
            </a:r>
            <a:r>
              <a:rPr lang="en-US" sz="1800" b="0" dirty="0"/>
              <a:t> mechanisms optimize resource use and energy.</a:t>
            </a:r>
          </a:p>
          <a:p>
            <a:endParaRPr lang="en-US" sz="1800" b="0" dirty="0"/>
          </a:p>
          <a:p>
            <a:r>
              <a:rPr lang="en-US" sz="1800" b="0" dirty="0"/>
              <a:t>Public Awareness: </a:t>
            </a:r>
            <a:r>
              <a:rPr lang="en-US" sz="1800" b="0" dirty="0" err="1"/>
              <a:t>ThingSpeak</a:t>
            </a:r>
            <a:r>
              <a:rPr lang="en-US" sz="1800" b="0" dirty="0"/>
              <a:t> display fosters awareness for responsible water use.</a:t>
            </a:r>
            <a:endParaRPr lang="en-IN" sz="1800" b="0" dirty="0"/>
          </a:p>
        </p:txBody>
      </p:sp>
      <p:pic>
        <p:nvPicPr>
          <p:cNvPr id="5" name="Picture 10" descr="Disaster Management Stock Illustrations – 4,935 Disaster Management Stock  Illustrations, Vectors &amp; Clipart - Dreamstime">
            <a:extLst>
              <a:ext uri="{FF2B5EF4-FFF2-40B4-BE49-F238E27FC236}">
                <a16:creationId xmlns:a16="http://schemas.microsoft.com/office/drawing/2014/main" xmlns="" id="{BC98034C-8BE9-4E5E-B30A-E67540099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894" y="5107945"/>
            <a:ext cx="1408922" cy="1188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ternet of Things (IoT)">
            <a:extLst>
              <a:ext uri="{FF2B5EF4-FFF2-40B4-BE49-F238E27FC236}">
                <a16:creationId xmlns:a16="http://schemas.microsoft.com/office/drawing/2014/main" xmlns="" id="{1A38D162-9A87-4FE2-B847-995D0DD9D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316" y="5390629"/>
            <a:ext cx="1795305" cy="10239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6+ Thousand Community Integration Icon Royalty-Free Images ...">
            <a:extLst>
              <a:ext uri="{FF2B5EF4-FFF2-40B4-BE49-F238E27FC236}">
                <a16:creationId xmlns:a16="http://schemas.microsoft.com/office/drawing/2014/main" xmlns="" id="{1CC79648-F55F-4F55-8625-F28B50C16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045" y="5046937"/>
            <a:ext cx="1795305" cy="138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635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192" y="200416"/>
            <a:ext cx="6338169" cy="430887"/>
          </a:xfrm>
        </p:spPr>
        <p:txBody>
          <a:bodyPr/>
          <a:lstStyle/>
          <a:p>
            <a:pPr algn="ctr"/>
            <a:r>
              <a:rPr lang="en-US" dirty="0"/>
              <a:t>Scale of Impact</a:t>
            </a:r>
            <a:endParaRPr lang="en-IN" dirty="0"/>
          </a:p>
        </p:txBody>
      </p:sp>
      <p:sp>
        <p:nvSpPr>
          <p:cNvPr id="4" name="Rectangle 3">
            <a:extLst>
              <a:ext uri="{FF2B5EF4-FFF2-40B4-BE49-F238E27FC236}">
                <a16:creationId xmlns:a16="http://schemas.microsoft.com/office/drawing/2014/main" xmlns="" id="{94B87908-F8E5-4892-A3D1-E571877B91E5}"/>
              </a:ext>
            </a:extLst>
          </p:cNvPr>
          <p:cNvSpPr/>
          <p:nvPr/>
        </p:nvSpPr>
        <p:spPr>
          <a:xfrm>
            <a:off x="1" y="1225347"/>
            <a:ext cx="9144000" cy="3724096"/>
          </a:xfrm>
          <a:prstGeom prst="rect">
            <a:avLst/>
          </a:prstGeom>
        </p:spPr>
        <p:txBody>
          <a:bodyPr wrap="square">
            <a:spAutoFit/>
          </a:bodyPr>
          <a:lstStyle/>
          <a:p>
            <a:pPr marL="114300" lvl="0">
              <a:buSzPts val="1800"/>
            </a:pPr>
            <a:r>
              <a:rPr lang="en-US" sz="2400" b="1" dirty="0">
                <a:latin typeface="Times New Roman" panose="02020603050405020304" pitchFamily="18" charset="0"/>
                <a:cs typeface="Times New Roman" panose="02020603050405020304" pitchFamily="18" charset="0"/>
              </a:rPr>
              <a:t>Positive Environmental Impacts: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Safeguards ecosystem from disruption caused by flooding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Reduces the need for </a:t>
            </a:r>
            <a:r>
              <a:rPr lang="en-US" sz="2400" b="1" dirty="0">
                <a:latin typeface="Times New Roman" panose="02020603050405020304" pitchFamily="18" charset="0"/>
                <a:cs typeface="Times New Roman" panose="02020603050405020304" pitchFamily="18" charset="0"/>
              </a:rPr>
              <a:t>emergency response </a:t>
            </a:r>
            <a:r>
              <a:rPr lang="en-US" sz="2400" dirty="0">
                <a:latin typeface="Times New Roman" panose="02020603050405020304" pitchFamily="18" charset="0"/>
                <a:cs typeface="Times New Roman" panose="02020603050405020304" pitchFamily="18" charset="0"/>
              </a:rPr>
              <a:t>during flood events</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Social Impacts: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Protects public </a:t>
            </a:r>
            <a:r>
              <a:rPr lang="en-US" sz="2400" dirty="0">
                <a:latin typeface="Times New Roman" panose="02020603050405020304" pitchFamily="18" charset="0"/>
                <a:cs typeface="Times New Roman" panose="02020603050405020304" pitchFamily="18" charset="0"/>
              </a:rPr>
              <a:t>from immediate dangers of flooding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Mitigates financial losses due to </a:t>
            </a:r>
            <a:r>
              <a:rPr lang="en-US" sz="2400" b="1" dirty="0">
                <a:latin typeface="Times New Roman" panose="02020603050405020304" pitchFamily="18" charset="0"/>
                <a:cs typeface="Times New Roman" panose="02020603050405020304" pitchFamily="18" charset="0"/>
              </a:rPr>
              <a:t>subway closures </a:t>
            </a:r>
            <a:r>
              <a:rPr lang="en-US" sz="2400" dirty="0">
                <a:latin typeface="Times New Roman" panose="02020603050405020304" pitchFamily="18" charset="0"/>
                <a:cs typeface="Times New Roman" panose="02020603050405020304" pitchFamily="18" charset="0"/>
              </a:rPr>
              <a:t>and  infrastructure damage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Minimizes health risks linked to flooding like water borne diseases</a:t>
            </a:r>
          </a:p>
          <a:p>
            <a:endParaRPr lang="en-IN" sz="2000" dirty="0">
              <a:latin typeface="Times New Roman" panose="02020603050405020304" pitchFamily="18" charset="0"/>
              <a:cs typeface="Times New Roman" panose="02020603050405020304" pitchFamily="18" charset="0"/>
            </a:endParaRPr>
          </a:p>
        </p:txBody>
      </p:sp>
      <p:pic>
        <p:nvPicPr>
          <p:cNvPr id="5" name="Picture 4" descr="Floods | Ready.gov">
            <a:extLst>
              <a:ext uri="{FF2B5EF4-FFF2-40B4-BE49-F238E27FC236}">
                <a16:creationId xmlns:a16="http://schemas.microsoft.com/office/drawing/2014/main" xmlns="" id="{5503D30D-6FF4-40FC-A5C4-616D08A8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5" y="4778134"/>
            <a:ext cx="2043250" cy="1789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Money loss line icon financial crisis sign Vector Image">
            <a:extLst>
              <a:ext uri="{FF2B5EF4-FFF2-40B4-BE49-F238E27FC236}">
                <a16:creationId xmlns:a16="http://schemas.microsoft.com/office/drawing/2014/main" xmlns="" id="{CCC54E4A-E92F-47A9-A371-9F8FC121D7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2" t="1" r="2042" b="16559"/>
          <a:stretch>
            <a:fillRect/>
          </a:stretch>
        </p:blipFill>
        <p:spPr bwMode="auto">
          <a:xfrm>
            <a:off x="3223921" y="4778134"/>
            <a:ext cx="2266950" cy="16849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nvironmental Protection Icons - Free SVG &amp; PNG ...">
            <a:extLst>
              <a:ext uri="{FF2B5EF4-FFF2-40B4-BE49-F238E27FC236}">
                <a16:creationId xmlns:a16="http://schemas.microsoft.com/office/drawing/2014/main" xmlns="" id="{4CD0BC35-38F0-45FC-BFDB-A4B81C7A1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947" y="46623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4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FE3B6CD0-5C15-8E1D-6EC5-7FA10D407E39}"/>
              </a:ext>
            </a:extLst>
          </p:cNvPr>
          <p:cNvGraphicFramePr>
            <a:graphicFrameLocks noGrp="1"/>
          </p:cNvGraphicFramePr>
          <p:nvPr>
            <p:ph idx="1"/>
            <p:extLst/>
          </p:nvPr>
        </p:nvGraphicFramePr>
        <p:xfrm>
          <a:off x="136513" y="978830"/>
          <a:ext cx="4215644" cy="2609796"/>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xmlns="" id="{0368B113-5037-633E-2A97-133C9CF4B090}"/>
              </a:ext>
            </a:extLst>
          </p:cNvPr>
          <p:cNvSpPr>
            <a:spLocks noGrp="1"/>
          </p:cNvSpPr>
          <p:nvPr>
            <p:ph type="dt" sz="half" idx="10"/>
          </p:nvPr>
        </p:nvSpPr>
        <p:spPr>
          <a:xfrm>
            <a:off x="112767" y="5810544"/>
            <a:ext cx="2057400" cy="276999"/>
          </a:xfrm>
        </p:spPr>
        <p:txBody>
          <a:bodyPr/>
          <a:lstStyle/>
          <a:p>
            <a:fld id="{00575A8A-216D-4429-A60F-9DEFA371010B}" type="datetime1">
              <a:rPr lang="en-IN" smtClean="0"/>
              <a:t>09-11-2024</a:t>
            </a:fld>
            <a:endParaRPr lang="en-IN" dirty="0"/>
          </a:p>
        </p:txBody>
      </p:sp>
      <p:sp>
        <p:nvSpPr>
          <p:cNvPr id="4" name="Footer Placeholder 3">
            <a:extLst>
              <a:ext uri="{FF2B5EF4-FFF2-40B4-BE49-F238E27FC236}">
                <a16:creationId xmlns:a16="http://schemas.microsoft.com/office/drawing/2014/main" xmlns="" id="{CA1C3201-DB6D-432F-F33A-91549500CB25}"/>
              </a:ext>
            </a:extLst>
          </p:cNvPr>
          <p:cNvSpPr>
            <a:spLocks noGrp="1"/>
          </p:cNvSpPr>
          <p:nvPr>
            <p:ph type="ftr" sz="quarter" idx="11"/>
          </p:nvPr>
        </p:nvSpPr>
        <p:spPr>
          <a:xfrm>
            <a:off x="3096683" y="5817162"/>
            <a:ext cx="3086100" cy="276999"/>
          </a:xfrm>
        </p:spPr>
        <p:txBody>
          <a:bodyPr/>
          <a:lstStyle/>
          <a:p>
            <a:r>
              <a:rPr lang="en-IN" dirty="0"/>
              <a:t>SOCIAL CHALLENGERS</a:t>
            </a:r>
          </a:p>
        </p:txBody>
      </p:sp>
      <p:sp>
        <p:nvSpPr>
          <p:cNvPr id="5" name="Slide Number Placeholder 4">
            <a:extLst>
              <a:ext uri="{FF2B5EF4-FFF2-40B4-BE49-F238E27FC236}">
                <a16:creationId xmlns:a16="http://schemas.microsoft.com/office/drawing/2014/main" xmlns="" id="{863B83AE-DF9E-B067-4F6B-3E874A926A91}"/>
              </a:ext>
            </a:extLst>
          </p:cNvPr>
          <p:cNvSpPr>
            <a:spLocks noGrp="1"/>
          </p:cNvSpPr>
          <p:nvPr>
            <p:ph type="sldNum" sz="quarter" idx="12"/>
          </p:nvPr>
        </p:nvSpPr>
        <p:spPr>
          <a:xfrm>
            <a:off x="6947807" y="5766514"/>
            <a:ext cx="2057400" cy="252057"/>
          </a:xfrm>
        </p:spPr>
        <p:txBody>
          <a:bodyPr/>
          <a:lstStyle/>
          <a:p>
            <a:fld id="{DDA13776-D8C0-45CF-A48F-850F030463A5}" type="slidenum">
              <a:rPr lang="en-IN" smtClean="0"/>
              <a:t>8</a:t>
            </a:fld>
            <a:endParaRPr lang="en-IN" dirty="0"/>
          </a:p>
        </p:txBody>
      </p:sp>
      <p:graphicFrame>
        <p:nvGraphicFramePr>
          <p:cNvPr id="7" name="Content Placeholder 10">
            <a:extLst>
              <a:ext uri="{FF2B5EF4-FFF2-40B4-BE49-F238E27FC236}">
                <a16:creationId xmlns:a16="http://schemas.microsoft.com/office/drawing/2014/main" xmlns="" id="{439FB786-10E8-FA71-9A52-2091CBFBCA68}"/>
              </a:ext>
            </a:extLst>
          </p:cNvPr>
          <p:cNvGraphicFramePr>
            <a:graphicFrameLocks/>
          </p:cNvGraphicFramePr>
          <p:nvPr>
            <p:extLst/>
          </p:nvPr>
        </p:nvGraphicFramePr>
        <p:xfrm>
          <a:off x="124690" y="3583990"/>
          <a:ext cx="4218518" cy="22985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5">
            <a:extLst>
              <a:ext uri="{FF2B5EF4-FFF2-40B4-BE49-F238E27FC236}">
                <a16:creationId xmlns:a16="http://schemas.microsoft.com/office/drawing/2014/main" xmlns="" id="{06968645-3419-01C2-5AC4-A3B2D84FC956}"/>
              </a:ext>
            </a:extLst>
          </p:cNvPr>
          <p:cNvGraphicFramePr>
            <a:graphicFrameLocks/>
          </p:cNvGraphicFramePr>
          <p:nvPr>
            <p:extLst/>
          </p:nvPr>
        </p:nvGraphicFramePr>
        <p:xfrm>
          <a:off x="4830697" y="1447515"/>
          <a:ext cx="4090954" cy="4399016"/>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xmlns="" id="{C5FB4AB8-CDC0-F30F-AB0A-1B477856FE53}"/>
              </a:ext>
            </a:extLst>
          </p:cNvPr>
          <p:cNvSpPr txBox="1"/>
          <p:nvPr/>
        </p:nvSpPr>
        <p:spPr>
          <a:xfrm>
            <a:off x="4700631" y="889605"/>
            <a:ext cx="4090954" cy="461665"/>
          </a:xfrm>
          <a:prstGeom prst="rect">
            <a:avLst/>
          </a:prstGeom>
          <a:solidFill>
            <a:schemeClr val="accent3">
              <a:lumMod val="60000"/>
              <a:lumOff val="40000"/>
            </a:schemeClr>
          </a:solidFill>
        </p:spPr>
        <p:txBody>
          <a:bodyPr wrap="square" rtlCol="0">
            <a:spAutoFit/>
          </a:bodyPr>
          <a:lstStyle/>
          <a:p>
            <a:pPr algn="ctr"/>
            <a:r>
              <a:rPr lang="en-US" sz="2400" dirty="0">
                <a:solidFill>
                  <a:srgbClr val="6B1367"/>
                </a:solidFill>
                <a:latin typeface="Times New Roman" panose="02020603050405020304" pitchFamily="18" charset="0"/>
                <a:cs typeface="Times New Roman" panose="02020603050405020304" pitchFamily="18" charset="0"/>
              </a:rPr>
              <a:t>INDIRECT IMPACTS</a:t>
            </a:r>
            <a:endParaRPr lang="en-IN" sz="2400" dirty="0">
              <a:solidFill>
                <a:srgbClr val="6B136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72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7" dur="500"/>
                                        <p:tgtEl>
                                          <p:spTgt spid="7">
                                            <p:graphicEl>
                                              <a:chart seriesIdx="-3" categoryIdx="-3" bldStep="gridLegen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2" dur="500"/>
                                        <p:tgtEl>
                                          <p:spTgt spid="7">
                                            <p:graphicEl>
                                              <a:chart seriesIdx="0"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7" dur="500"/>
                                        <p:tgtEl>
                                          <p:spTgt spid="7">
                                            <p:graphicEl>
                                              <a:chart seriesIdx="1"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2" dur="500"/>
                                        <p:tgtEl>
                                          <p:spTgt spid="7">
                                            <p:graphicEl>
                                              <a:chart seriesIdx="2"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heel(1)">
                                      <p:cBhvr>
                                        <p:cTn id="47" dur="500"/>
                                        <p:tgtEl>
                                          <p:spTgt spid="8">
                                            <p:graphicEl>
                                              <a:chart seriesIdx="-3" categoryIdx="-3" bldStep="gridLegen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heel(1)">
                                      <p:cBhvr>
                                        <p:cTn id="52" dur="500"/>
                                        <p:tgtEl>
                                          <p:spTgt spid="8">
                                            <p:graphicEl>
                                              <a:chart seriesIdx="-4" categoryIdx="0" bldStep="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heel(1)">
                                      <p:cBhvr>
                                        <p:cTn id="57" dur="500"/>
                                        <p:tgtEl>
                                          <p:spTgt spid="8">
                                            <p:graphicEl>
                                              <a:chart seriesIdx="-4" categoryIdx="1" bldStep="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heel(1)">
                                      <p:cBhvr>
                                        <p:cTn id="62" dur="500"/>
                                        <p:tgtEl>
                                          <p:spTgt spid="8">
                                            <p:graphicEl>
                                              <a:chart seriesIdx="-4" categoryIdx="2" bldStep="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heel(1)">
                                      <p:cBhvr>
                                        <p:cTn id="67" dur="500"/>
                                        <p:tgtEl>
                                          <p:spTgt spid="8">
                                            <p:graphicEl>
                                              <a:chart seriesIdx="-4" categoryIdx="3" bldStep="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wheel(1)">
                                      <p:cBhvr>
                                        <p:cTn id="72" dur="500"/>
                                        <p:tgtEl>
                                          <p:spTgt spid="8">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72D17E-F9CB-4C59-BAD2-19BB49BE8C7C}"/>
              </a:ext>
            </a:extLst>
          </p:cNvPr>
          <p:cNvSpPr>
            <a:spLocks noGrp="1"/>
          </p:cNvSpPr>
          <p:nvPr>
            <p:ph type="title"/>
          </p:nvPr>
        </p:nvSpPr>
        <p:spPr>
          <a:xfrm>
            <a:off x="2608318" y="330263"/>
            <a:ext cx="3927362" cy="430887"/>
          </a:xfrm>
        </p:spPr>
        <p:txBody>
          <a:bodyPr/>
          <a:lstStyle/>
          <a:p>
            <a:r>
              <a:rPr lang="en-US" dirty="0"/>
              <a:t>     Future Scope</a:t>
            </a:r>
            <a:endParaRPr lang="en-IN" dirty="0"/>
          </a:p>
        </p:txBody>
      </p:sp>
      <p:pic>
        <p:nvPicPr>
          <p:cNvPr id="4" name="Picture 3">
            <a:extLst>
              <a:ext uri="{FF2B5EF4-FFF2-40B4-BE49-F238E27FC236}">
                <a16:creationId xmlns:a16="http://schemas.microsoft.com/office/drawing/2014/main" xmlns="" id="{76C05DC8-E315-473A-A9AB-FF64A556F116}"/>
              </a:ext>
            </a:extLst>
          </p:cNvPr>
          <p:cNvPicPr>
            <a:picLocks noChangeAspect="1"/>
          </p:cNvPicPr>
          <p:nvPr/>
        </p:nvPicPr>
        <p:blipFill>
          <a:blip r:embed="rId5"/>
          <a:stretch>
            <a:fillRect/>
          </a:stretch>
        </p:blipFill>
        <p:spPr>
          <a:xfrm>
            <a:off x="5178588" y="1408116"/>
            <a:ext cx="3572702" cy="2508493"/>
          </a:xfrm>
          <a:prstGeom prst="rect">
            <a:avLst/>
          </a:prstGeom>
        </p:spPr>
      </p:pic>
      <p:sp>
        <p:nvSpPr>
          <p:cNvPr id="5" name="Rectangle 4">
            <a:extLst>
              <a:ext uri="{FF2B5EF4-FFF2-40B4-BE49-F238E27FC236}">
                <a16:creationId xmlns:a16="http://schemas.microsoft.com/office/drawing/2014/main" xmlns="" id="{153E5348-E490-4688-B21A-594B68CD56DB}"/>
              </a:ext>
            </a:extLst>
          </p:cNvPr>
          <p:cNvSpPr/>
          <p:nvPr/>
        </p:nvSpPr>
        <p:spPr>
          <a:xfrm>
            <a:off x="186613" y="1487880"/>
            <a:ext cx="4506685" cy="1938992"/>
          </a:xfrm>
          <a:prstGeom prst="rect">
            <a:avLst/>
          </a:prstGeom>
        </p:spPr>
        <p:txBody>
          <a:bodyPr wrap="square">
            <a:spAutoFit/>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7" name="WhatsApp Video 2024-03-03 at 9.21.36 PM">
            <a:hlinkClick r:id="" action="ppaction://media"/>
            <a:extLst>
              <a:ext uri="{FF2B5EF4-FFF2-40B4-BE49-F238E27FC236}">
                <a16:creationId xmlns:a16="http://schemas.microsoft.com/office/drawing/2014/main" xmlns="" id="{34EE81AD-2E97-4AAC-BDB5-9BAE815516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99560" y="4152005"/>
            <a:ext cx="3048000" cy="2595757"/>
          </a:xfrm>
          <a:prstGeom prst="rect">
            <a:avLst/>
          </a:prstGeom>
        </p:spPr>
      </p:pic>
      <p:sp>
        <p:nvSpPr>
          <p:cNvPr id="8" name="Rectangle 7">
            <a:extLst>
              <a:ext uri="{FF2B5EF4-FFF2-40B4-BE49-F238E27FC236}">
                <a16:creationId xmlns:a16="http://schemas.microsoft.com/office/drawing/2014/main" xmlns="" id="{61ACD195-543D-4C8B-9A73-95B6702032A7}"/>
              </a:ext>
            </a:extLst>
          </p:cNvPr>
          <p:cNvSpPr/>
          <p:nvPr/>
        </p:nvSpPr>
        <p:spPr>
          <a:xfrm>
            <a:off x="496440" y="2456127"/>
            <a:ext cx="4572000" cy="2862322"/>
          </a:xfrm>
          <a:prstGeom prst="rect">
            <a:avLst/>
          </a:prstGeom>
        </p:spPr>
        <p:txBody>
          <a:bodyPr>
            <a:spAutoFit/>
          </a:bodyPr>
          <a:lstStyle/>
          <a:p>
            <a:pPr marL="342900" indent="-342900">
              <a:buAutoNum type="arabicPeriod"/>
            </a:pPr>
            <a:r>
              <a:rPr lang="en-IN" sz="2000" b="1" dirty="0">
                <a:latin typeface="Times New Roman" panose="02020603050405020304" pitchFamily="18" charset="0"/>
                <a:cs typeface="Times New Roman" panose="02020603050405020304" pitchFamily="18" charset="0"/>
              </a:rPr>
              <a:t>Refining and Optimization of Prototype:  </a:t>
            </a:r>
            <a:r>
              <a:rPr lang="en-IN" sz="2000" dirty="0">
                <a:latin typeface="Times New Roman" panose="02020603050405020304" pitchFamily="18" charset="0"/>
                <a:cs typeface="Times New Roman" panose="02020603050405020304" pitchFamily="18" charset="0"/>
              </a:rPr>
              <a:t>- Focus on refining and optimizing the flood management system prototype for improved functionality.</a:t>
            </a:r>
          </a:p>
          <a:p>
            <a:pPr marL="342900" indent="-342900">
              <a:buAutoNum type="arabicPeriod"/>
            </a:pPr>
            <a:r>
              <a:rPr lang="en-IN" sz="2000" b="1" dirty="0">
                <a:latin typeface="Times New Roman" panose="02020603050405020304" pitchFamily="18" charset="0"/>
                <a:cs typeface="Times New Roman" panose="02020603050405020304" pitchFamily="18" charset="0"/>
              </a:rPr>
              <a:t>Align with Smart City Frameworks:- </a:t>
            </a:r>
            <a:r>
              <a:rPr lang="en-IN" sz="2000" dirty="0">
                <a:latin typeface="Times New Roman" panose="02020603050405020304" pitchFamily="18" charset="0"/>
                <a:cs typeface="Times New Roman" panose="02020603050405020304" pitchFamily="18" charset="0"/>
              </a:rPr>
              <a:t>Ensure the system aligns with broader smart city frameworks for holistic urban infrastructure management.</a:t>
            </a:r>
          </a:p>
        </p:txBody>
      </p:sp>
    </p:spTree>
    <p:extLst>
      <p:ext uri="{BB962C8B-B14F-4D97-AF65-F5344CB8AC3E}">
        <p14:creationId xmlns:p14="http://schemas.microsoft.com/office/powerpoint/2010/main" val="37646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618</Words>
  <Application>Microsoft Office PowerPoint</Application>
  <PresentationFormat>On-screen Show (4:3)</PresentationFormat>
  <Paragraphs>105</Paragraphs>
  <Slides>11</Slides>
  <Notes>7</Notes>
  <HiddenSlides>0</HiddenSlides>
  <MMClips>1</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Office Theme</vt:lpstr>
      <vt:lpstr>1_Office Theme</vt:lpstr>
      <vt:lpstr>PowerPoint Presentation</vt:lpstr>
      <vt:lpstr>IDEA / APPROACH DETAILS</vt:lpstr>
      <vt:lpstr>Idea/Approach Details</vt:lpstr>
      <vt:lpstr>Block diagram of Proposed Idea</vt:lpstr>
      <vt:lpstr> </vt:lpstr>
      <vt:lpstr>FEASABILITY AND SUSTAINABILITY</vt:lpstr>
      <vt:lpstr>Scale of Impact</vt:lpstr>
      <vt:lpstr>PowerPoint Presentation</vt:lpstr>
      <vt:lpstr>     Future Scope</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Car Parking System using LoRaWAN Technology for CIT Campus</dc:title>
  <dc:creator>admin</dc:creator>
  <cp:lastModifiedBy>Sheikdavood</cp:lastModifiedBy>
  <cp:revision>59</cp:revision>
  <dcterms:modified xsi:type="dcterms:W3CDTF">2024-11-09T12:33:57Z</dcterms:modified>
</cp:coreProperties>
</file>